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4" r:id="rId1"/>
    <p:sldMasterId id="2147483670" r:id="rId2"/>
    <p:sldMasterId id="2147483675" r:id="rId3"/>
  </p:sldMasterIdLst>
  <p:notesMasterIdLst>
    <p:notesMasterId r:id="rId20"/>
  </p:notesMasterIdLst>
  <p:handoutMasterIdLst>
    <p:handoutMasterId r:id="rId21"/>
  </p:handoutMasterIdLst>
  <p:sldIdLst>
    <p:sldId id="269" r:id="rId4"/>
    <p:sldId id="284" r:id="rId5"/>
    <p:sldId id="318" r:id="rId6"/>
    <p:sldId id="319" r:id="rId7"/>
    <p:sldId id="724" r:id="rId8"/>
    <p:sldId id="725" r:id="rId9"/>
    <p:sldId id="726" r:id="rId10"/>
    <p:sldId id="730" r:id="rId11"/>
    <p:sldId id="731" r:id="rId12"/>
    <p:sldId id="728" r:id="rId13"/>
    <p:sldId id="732" r:id="rId14"/>
    <p:sldId id="735" r:id="rId15"/>
    <p:sldId id="739" r:id="rId16"/>
    <p:sldId id="740" r:id="rId17"/>
    <p:sldId id="741" r:id="rId18"/>
    <p:sldId id="274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95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564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2025-08-03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2025-08-03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SP 800-131A</a:t>
            </a:r>
            <a:r>
              <a:rPr kumimoji="1" lang="ko-KR" altLang="en-US" dirty="0"/>
              <a:t>의 알고리즘 사용 여부에 대한 가이드라인은 각 사항에 알맞는 개별적인 권장 사항</a:t>
            </a:r>
            <a:r>
              <a:rPr kumimoji="1" lang="en-US" altLang="ko-KR" dirty="0"/>
              <a:t>,</a:t>
            </a:r>
            <a:r>
              <a:rPr kumimoji="1" lang="ko-KR" altLang="en-US" dirty="0"/>
              <a:t>보안 강도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표준을 나타낸 문서를 기반으로 작성됨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572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415BF-FF3E-57A6-7F56-878875091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2B3412B-CE14-D1E9-9104-94B57AFDAD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E13417F-7CBA-3735-5989-A6AB831F01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SP 800-131A</a:t>
            </a:r>
            <a:r>
              <a:rPr kumimoji="1" lang="ko-KR" altLang="en-US" dirty="0"/>
              <a:t>의 알고리즘 사용 여부에 대한 가이드라인은 각 사항에 알맞는 개별적인 권장 사항</a:t>
            </a:r>
            <a:r>
              <a:rPr kumimoji="1" lang="en-US" altLang="ko-KR" dirty="0"/>
              <a:t>,</a:t>
            </a:r>
            <a:r>
              <a:rPr kumimoji="1" lang="ko-KR" altLang="en-US" dirty="0"/>
              <a:t>보안 강도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표준을 나타낸 문서를 기반으로 작성됨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4684B9-D24D-ECF8-82F3-614FBE3E60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18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4B21A-B9E5-483A-1D02-3D0A8D3C9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6DEE288-642F-B995-F82A-A87D2C7FDF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918CD55-1352-5FE8-EF9D-A3D9AC528E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SP 800-131A</a:t>
            </a:r>
            <a:r>
              <a:rPr kumimoji="1" lang="ko-KR" altLang="en-US" dirty="0"/>
              <a:t>의 알고리즘 사용 여부에 대한 가이드라인은 각 사항에 알맞는 개별적인 권장 사항</a:t>
            </a:r>
            <a:r>
              <a:rPr kumimoji="1" lang="en-US" altLang="ko-KR" dirty="0"/>
              <a:t>,</a:t>
            </a:r>
            <a:r>
              <a:rPr kumimoji="1" lang="ko-KR" altLang="en-US" dirty="0"/>
              <a:t>보안 강도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표준을 나타낸 문서를 기반으로 작성됨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A907F1-8045-18A4-61FC-7DFAE6618A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149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9894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0015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9908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2F696-7AD0-131A-9C0D-766163542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A4E9CF-D980-6C24-6603-3A7B7ED060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86FC88E-45BC-B884-7196-9D7B153A02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FBF2F6-222F-5278-5F83-F3A624000E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0604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6A525-0344-E3BB-8694-AB03CD2CA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A8E09F2-9725-7FA8-D842-8E0C075277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604CBD6-9B71-7DCA-B375-147841B701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9BA5A4-ECEA-176F-3C8F-FEF707F6BB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015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AppleGothic" pitchFamily="2" charset="-127"/>
                <a:ea typeface="AppleGothic" pitchFamily="2" charset="-127"/>
                <a:cs typeface="AppleGothic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AppleGothic" pitchFamily="2" charset="-127"/>
                <a:ea typeface="AppleGothic" pitchFamily="2" charset="-127"/>
                <a:cs typeface="AppleGothic" pitchFamily="2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3534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F54A3FA-9626-F1E9-93E9-8D9DC5208628}"/>
              </a:ext>
            </a:extLst>
          </p:cNvPr>
          <p:cNvSpPr/>
          <p:nvPr userDrawn="1"/>
        </p:nvSpPr>
        <p:spPr>
          <a:xfrm>
            <a:off x="2783197" y="2082113"/>
            <a:ext cx="6625606" cy="2693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40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감사합니다</a:t>
            </a:r>
            <a:r>
              <a:rPr kumimoji="1" lang="en-US" altLang="ko-KR" sz="40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kumimoji="1" lang="ko-KR" altLang="en-US" sz="4000" b="1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63494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ppleGothic" pitchFamily="2" charset="-127"/>
                <a:ea typeface="AppleGothic" pitchFamily="2" charset="-127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ppleGothic" pitchFamily="2" charset="-127"/>
                <a:ea typeface="AppleGothic" pitchFamily="2" charset="-127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ppleGothic" pitchFamily="2" charset="-127"/>
                <a:ea typeface="AppleGothic" pitchFamily="2" charset="-127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ppleGothic" pitchFamily="2" charset="-127"/>
                <a:ea typeface="AppleGothic" pitchFamily="2" charset="-127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Gothic" pitchFamily="2" charset="-127"/>
              <a:ea typeface="Apple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0" dirty="0">
                <a:latin typeface="AppleGothic" pitchFamily="2" charset="-127"/>
                <a:ea typeface="AppleGothic" pitchFamily="2" charset="-127"/>
              </a:rPr>
              <a:t>감 사 합 </a:t>
            </a:r>
            <a:r>
              <a:rPr lang="ko-KR" altLang="en-US" sz="8000" dirty="0" err="1">
                <a:latin typeface="AppleGothic" pitchFamily="2" charset="-127"/>
                <a:ea typeface="AppleGothic" pitchFamily="2" charset="-127"/>
              </a:rPr>
              <a:t>니</a:t>
            </a:r>
            <a:r>
              <a:rPr lang="ko-KR" altLang="en-US" sz="8000" dirty="0">
                <a:latin typeface="AppleGothic" pitchFamily="2" charset="-127"/>
                <a:ea typeface="AppleGothic" pitchFamily="2" charset="-127"/>
              </a:rPr>
              <a:t> 다</a:t>
            </a: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>
                <a:latin typeface="AppleGothic" pitchFamily="2" charset="-127"/>
                <a:ea typeface="AppleGothic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AppleGothic" pitchFamily="2" charset="-127"/>
                <a:ea typeface="AppleGothic" pitchFamily="2" charset="-127"/>
              </a:defRPr>
            </a:lvl1pPr>
            <a:lvl2pPr>
              <a:lnSpc>
                <a:spcPct val="100000"/>
              </a:lnSpc>
              <a:defRPr>
                <a:latin typeface="AppleGothic" pitchFamily="2" charset="-127"/>
                <a:ea typeface="AppleGothic" pitchFamily="2" charset="-127"/>
              </a:defRPr>
            </a:lvl2pPr>
            <a:lvl3pPr>
              <a:lnSpc>
                <a:spcPct val="100000"/>
              </a:lnSpc>
              <a:defRPr>
                <a:latin typeface="AppleGothic" pitchFamily="2" charset="-127"/>
                <a:ea typeface="AppleGothic" pitchFamily="2" charset="-127"/>
              </a:defRPr>
            </a:lvl3pPr>
            <a:lvl4pPr>
              <a:lnSpc>
                <a:spcPct val="100000"/>
              </a:lnSpc>
              <a:defRPr>
                <a:latin typeface="AppleGothic" pitchFamily="2" charset="-127"/>
                <a:ea typeface="AppleGothic" pitchFamily="2" charset="-127"/>
              </a:defRPr>
            </a:lvl4pPr>
            <a:lvl5pPr>
              <a:lnSpc>
                <a:spcPct val="100000"/>
              </a:lnSpc>
              <a:defRPr>
                <a:latin typeface="AppleGothic" pitchFamily="2" charset="-127"/>
                <a:ea typeface="AppleGothic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66412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  <a:lvl2pPr>
              <a:lnSpc>
                <a:spcPct val="100000"/>
              </a:lnSpc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2pPr>
            <a:lvl3pPr>
              <a:lnSpc>
                <a:spcPct val="100000"/>
              </a:lnSpc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3pPr>
            <a:lvl4pPr>
              <a:lnSpc>
                <a:spcPct val="100000"/>
              </a:lnSpc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4pPr>
            <a:lvl5pPr>
              <a:lnSpc>
                <a:spcPct val="100000"/>
              </a:lnSpc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122272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감 사 합 </a:t>
            </a:r>
            <a:r>
              <a:rPr lang="ko-KR" altLang="en-US" sz="8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니</a:t>
            </a:r>
            <a:r>
              <a:rPr lang="ko-KR" altLang="en-US" sz="8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다</a:t>
            </a:r>
          </a:p>
        </p:txBody>
      </p:sp>
    </p:spTree>
    <p:extLst>
      <p:ext uri="{BB962C8B-B14F-4D97-AF65-F5344CB8AC3E}">
        <p14:creationId xmlns:p14="http://schemas.microsoft.com/office/powerpoint/2010/main" val="24882796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  <a:lvl2pPr>
              <a:lnSpc>
                <a:spcPct val="100000"/>
              </a:lnSpc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2pPr>
            <a:lvl3pPr>
              <a:lnSpc>
                <a:spcPct val="100000"/>
              </a:lnSpc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3pPr>
            <a:lvl4pPr>
              <a:lnSpc>
                <a:spcPct val="100000"/>
              </a:lnSpc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4pPr>
            <a:lvl5pPr>
              <a:lnSpc>
                <a:spcPct val="100000"/>
              </a:lnSpc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342214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마켓 산스 TTF Medium" panose="02000000000000000000" pitchFamily="2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52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G마켓 산스 TTF Light" panose="02000000000000000000" pitchFamily="2" charset="-127"/>
                <a:ea typeface="G마켓 산스 TTF Light" panose="02000000000000000000" pitchFamily="2" charset="-127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36" t="69587"/>
          <a:stretch/>
        </p:blipFill>
        <p:spPr>
          <a:xfrm>
            <a:off x="0" y="6642340"/>
            <a:ext cx="1802918" cy="1954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20"/>
          <a:stretch/>
        </p:blipFill>
        <p:spPr>
          <a:xfrm>
            <a:off x="10880202" y="6584950"/>
            <a:ext cx="1311798" cy="27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10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  <p:sldLayoutId id="2147483680" r:id="rId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ppleGothic" pitchFamily="2" charset="-127"/>
          <a:ea typeface="AppleGothic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ppleGothic" pitchFamily="2" charset="-127"/>
          <a:ea typeface="AppleGothic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ppleGothic" pitchFamily="2" charset="-127"/>
          <a:ea typeface="AppleGothic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ppleGothic" pitchFamily="2" charset="-127"/>
          <a:ea typeface="AppleGothic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ppleGothic" pitchFamily="2" charset="-127"/>
          <a:ea typeface="AppleGothic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ppleGothic" pitchFamily="2" charset="-127"/>
          <a:ea typeface="AppleGothic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8623390" y="6412231"/>
            <a:ext cx="3568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86B743E8-9D27-4F69-87ED-4623B89CBF9F}" type="slidenum">
              <a:rPr lang="ko-KR" altLang="en-US" sz="2000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‹#›</a:t>
            </a:fld>
            <a:endParaRPr lang="ko-KR" altLang="en-US" sz="20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0375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1473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9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국가망 보안체계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(N2SF) 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고도화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및 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양자내성암호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(PQC) 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전환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에 따른 국가암호 적용 기준 연구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추가 자료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https://youtu.be/V9hv9zJywiE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86FA2-AC0F-741A-D9FA-675DE9A03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B03387-76E2-6F83-4AD6-C6C774EA9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NIST Cryptographic Accordion mode</a:t>
            </a:r>
            <a:endParaRPr lang="ko-KR" altLang="en-US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E3C1D0-9AB6-05E4-74CA-78035F10C9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362575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아코디언은 고정 크기로 작동되는 기존의 암호화 방식에서 다양한 크기의 데이터를 효율적으로 처리할 수 있는 새로운 암호화 방식</a:t>
            </a:r>
            <a:endParaRPr lang="en-US" altLang="ko-KR" sz="20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endParaRPr lang="ko-KR" altLang="en-US" sz="20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FD54161-0443-7061-31FB-39A24ED88A63}"/>
              </a:ext>
            </a:extLst>
          </p:cNvPr>
          <p:cNvSpPr/>
          <p:nvPr/>
        </p:nvSpPr>
        <p:spPr>
          <a:xfrm>
            <a:off x="5611397" y="2276475"/>
            <a:ext cx="2076450" cy="485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16-byte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Medium"/>
              <a:ea typeface="G마켓 산스 TTF Medium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D4FEF4-6F56-55BA-35FC-1FF6A1BEC771}"/>
              </a:ext>
            </a:extLst>
          </p:cNvPr>
          <p:cNvSpPr/>
          <p:nvPr/>
        </p:nvSpPr>
        <p:spPr>
          <a:xfrm>
            <a:off x="1589362" y="3429000"/>
            <a:ext cx="4152900" cy="485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32-byte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/>
              <a:ea typeface="G마켓 산스 TTF Medium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2AD44C-9324-443F-3A4C-4D6F78D5291B}"/>
              </a:ext>
            </a:extLst>
          </p:cNvPr>
          <p:cNvSpPr txBox="1"/>
          <p:nvPr/>
        </p:nvSpPr>
        <p:spPr>
          <a:xfrm>
            <a:off x="697770" y="348722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input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/>
              <a:ea typeface="G마켓 산스 TTF Medium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202FB8A-9EA7-002A-0B18-2916C77D93F2}"/>
              </a:ext>
            </a:extLst>
          </p:cNvPr>
          <p:cNvSpPr/>
          <p:nvPr/>
        </p:nvSpPr>
        <p:spPr>
          <a:xfrm>
            <a:off x="1589362" y="4039168"/>
            <a:ext cx="2076450" cy="485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16-byte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Medium"/>
              <a:ea typeface="G마켓 산스 TTF Medium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4176DF-1B14-4C52-A112-03268EB56AEB}"/>
              </a:ext>
            </a:extLst>
          </p:cNvPr>
          <p:cNvSpPr/>
          <p:nvPr/>
        </p:nvSpPr>
        <p:spPr>
          <a:xfrm>
            <a:off x="3665812" y="4039168"/>
            <a:ext cx="2076450" cy="485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16-byte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Medium"/>
              <a:ea typeface="G마켓 산스 TTF Medium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354A67-77FB-5537-C64F-94FC94E5AFE0}"/>
              </a:ext>
            </a:extLst>
          </p:cNvPr>
          <p:cNvSpPr txBox="1"/>
          <p:nvPr/>
        </p:nvSpPr>
        <p:spPr>
          <a:xfrm>
            <a:off x="602390" y="4097389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output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/>
              <a:ea typeface="G마켓 산스 TTF Medium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780389-785E-E0CE-24D2-C7D3FC62F8CF}"/>
              </a:ext>
            </a:extLst>
          </p:cNvPr>
          <p:cNvSpPr txBox="1"/>
          <p:nvPr/>
        </p:nvSpPr>
        <p:spPr>
          <a:xfrm>
            <a:off x="4187609" y="2334696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block size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/>
              <a:ea typeface="G마켓 산스 TTF Medium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98BB3C-9BD8-DC97-339B-107E3A6A301E}"/>
              </a:ext>
            </a:extLst>
          </p:cNvPr>
          <p:cNvSpPr/>
          <p:nvPr/>
        </p:nvSpPr>
        <p:spPr>
          <a:xfrm>
            <a:off x="7266262" y="3186112"/>
            <a:ext cx="2306363" cy="485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17-byte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/>
              <a:ea typeface="G마켓 산스 TTF Medium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D82FF7-E658-E84E-4647-F1F6342B28C4}"/>
              </a:ext>
            </a:extLst>
          </p:cNvPr>
          <p:cNvSpPr txBox="1"/>
          <p:nvPr/>
        </p:nvSpPr>
        <p:spPr>
          <a:xfrm>
            <a:off x="6374670" y="3244333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input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/>
              <a:ea typeface="G마켓 산스 TTF Medium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9C8504-D67C-429E-23F8-09412EBFCE07}"/>
              </a:ext>
            </a:extLst>
          </p:cNvPr>
          <p:cNvSpPr/>
          <p:nvPr/>
        </p:nvSpPr>
        <p:spPr>
          <a:xfrm>
            <a:off x="7266262" y="4406448"/>
            <a:ext cx="2076450" cy="485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16-byte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Medium"/>
              <a:ea typeface="G마켓 산스 TTF Medium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1C63A8C-E29F-C209-4824-3001E1B69276}"/>
              </a:ext>
            </a:extLst>
          </p:cNvPr>
          <p:cNvSpPr/>
          <p:nvPr/>
        </p:nvSpPr>
        <p:spPr>
          <a:xfrm>
            <a:off x="9342712" y="4406448"/>
            <a:ext cx="2076450" cy="485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16-byte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Medium"/>
              <a:ea typeface="G마켓 산스 TTF Medium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36F5C8-C093-EA35-AECE-31546DD0D02F}"/>
              </a:ext>
            </a:extLst>
          </p:cNvPr>
          <p:cNvSpPr txBox="1"/>
          <p:nvPr/>
        </p:nvSpPr>
        <p:spPr>
          <a:xfrm>
            <a:off x="6279290" y="4464669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output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/>
              <a:ea typeface="G마켓 산스 TTF Medium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5C52A5-F021-327F-64E4-865191A05A6B}"/>
              </a:ext>
            </a:extLst>
          </p:cNvPr>
          <p:cNvSpPr/>
          <p:nvPr/>
        </p:nvSpPr>
        <p:spPr>
          <a:xfrm>
            <a:off x="7266262" y="3796280"/>
            <a:ext cx="2306363" cy="485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17-byte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/>
              <a:ea typeface="G마켓 산스 TTF Medium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B11FCA-AF08-0D79-77C8-F4128A12C7CF}"/>
              </a:ext>
            </a:extLst>
          </p:cNvPr>
          <p:cNvSpPr txBox="1"/>
          <p:nvPr/>
        </p:nvSpPr>
        <p:spPr>
          <a:xfrm>
            <a:off x="6051664" y="3854501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padding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/>
              <a:ea typeface="G마켓 산스 TTF Medium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ABB85F4-9E94-0473-71E6-795EB5C7C6D7}"/>
              </a:ext>
            </a:extLst>
          </p:cNvPr>
          <p:cNvSpPr/>
          <p:nvPr/>
        </p:nvSpPr>
        <p:spPr>
          <a:xfrm>
            <a:off x="9572625" y="3796280"/>
            <a:ext cx="1846537" cy="485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15-byte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/>
              <a:ea typeface="G마켓 산스 TTF Medium"/>
              <a:cs typeface="+mn-cs"/>
            </a:endParaRPr>
          </a:p>
        </p:txBody>
      </p:sp>
      <p:sp>
        <p:nvSpPr>
          <p:cNvPr id="22" name="텍스트 개체 틀 2">
            <a:extLst>
              <a:ext uri="{FF2B5EF4-FFF2-40B4-BE49-F238E27FC236}">
                <a16:creationId xmlns:a16="http://schemas.microsoft.com/office/drawing/2014/main" id="{DE62DE01-6A09-1D6A-C09D-E294331C396F}"/>
              </a:ext>
            </a:extLst>
          </p:cNvPr>
          <p:cNvSpPr txBox="1">
            <a:spLocks/>
          </p:cNvSpPr>
          <p:nvPr/>
        </p:nvSpPr>
        <p:spPr>
          <a:xfrm>
            <a:off x="410405" y="5565422"/>
            <a:ext cx="11369675" cy="934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TTF Medium" panose="02000000000000000000" pitchFamily="2" charset="-128"/>
                <a:ea typeface="Gmarket Sans TTF Medium" panose="02000000000000000000" pitchFamily="2" charset="-128"/>
                <a:cs typeface="+mn-cs"/>
              </a:rPr>
              <a:t>블록 크기보다 작은 경우 패딩을 통해 블록 크기를 맞춰 암호화를 수행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market Sans TTF Medium" panose="02000000000000000000" pitchFamily="2" charset="-128"/>
              <a:ea typeface="Gmarket Sans TTF Medium" panose="02000000000000000000" pitchFamily="2" charset="-128"/>
              <a:cs typeface="+mn-cs"/>
            </a:endParaRPr>
          </a:p>
          <a:p>
            <a:pPr marL="685800" marR="0" lvl="1" indent="-228600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TTF Medium" panose="02000000000000000000" pitchFamily="2" charset="-128"/>
                <a:ea typeface="Gmarket Sans TTF Medium" panose="02000000000000000000" pitchFamily="2" charset="-128"/>
                <a:cs typeface="+mn-cs"/>
              </a:rPr>
              <a:t>이로 인해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TTF Medium" panose="02000000000000000000" pitchFamily="2" charset="-128"/>
                <a:ea typeface="Gmarket Sans TTF Medium" panose="02000000000000000000" pitchFamily="2" charset="-128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TTF Medium" panose="02000000000000000000" pitchFamily="2" charset="-128"/>
                <a:ea typeface="Gmarket Sans TTF Medium" panose="02000000000000000000" pitchFamily="2" charset="-128"/>
                <a:cs typeface="+mn-cs"/>
              </a:rPr>
              <a:t>평문보다 암호문의 크기가 큰 경우가 많음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market Sans TTF Medium" panose="02000000000000000000" pitchFamily="2" charset="-128"/>
              <a:ea typeface="Gmarket Sans TTF Medium" panose="02000000000000000000" pitchFamily="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3157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17E81-103C-A91D-A642-1819512FD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6F97C-6E37-F406-5748-18A980139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NIST Accordion &amp;</a:t>
            </a:r>
            <a:r>
              <a:rPr kumimoji="1"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Wider Variant of AES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729E11-6C92-F2C2-4A70-8650F24024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en-US" altLang="ko-KR" sz="2400" dirty="0"/>
              <a:t>Accordion</a:t>
            </a:r>
            <a:r>
              <a:rPr kumimoji="1" lang="ko-KR" altLang="en-US" sz="2400" dirty="0"/>
              <a:t>을 위해서 </a:t>
            </a:r>
            <a:r>
              <a:rPr kumimoji="1" lang="en-US" altLang="ko-KR" sz="2400" dirty="0"/>
              <a:t>HCTR2 </a:t>
            </a:r>
            <a:r>
              <a:rPr kumimoji="1" lang="ko-KR" altLang="en-US" sz="2400" dirty="0"/>
              <a:t>기술의 변형을 개발할 것을 제안</a:t>
            </a:r>
            <a:endParaRPr kumimoji="1" lang="en-US" altLang="ko-KR" sz="2400" dirty="0"/>
          </a:p>
          <a:p>
            <a:pPr lvl="1"/>
            <a:r>
              <a:rPr kumimoji="1" lang="ko-KR" altLang="en-US" sz="1800" dirty="0"/>
              <a:t>가변 입력 길이 강력 의사 난수 순열</a:t>
            </a:r>
            <a:r>
              <a:rPr kumimoji="1" lang="en-US" altLang="ko-KR" sz="1800" dirty="0"/>
              <a:t>(Variable-Input-Length-Strong Pseudorandom Permutation, VIL-SPRP)</a:t>
            </a:r>
            <a:endParaRPr kumimoji="1" lang="ko-KR" altLang="en-US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51DA0B-1B45-8D8F-BC8B-C1F2A559D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613" y="3429000"/>
            <a:ext cx="3096057" cy="29817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925327-B332-A2FF-B382-1D3BC2814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20" y="2383215"/>
            <a:ext cx="4476774" cy="11812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D583119-E347-ED12-CC72-925C4D68E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295" y="6451892"/>
            <a:ext cx="4410691" cy="247685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41424D94-B8DC-1A50-A4D0-25BA39A6BF5F}"/>
              </a:ext>
            </a:extLst>
          </p:cNvPr>
          <p:cNvSpPr txBox="1">
            <a:spLocks/>
          </p:cNvSpPr>
          <p:nvPr/>
        </p:nvSpPr>
        <p:spPr>
          <a:xfrm>
            <a:off x="4878179" y="4208312"/>
            <a:ext cx="7249537" cy="2243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000" dirty="0"/>
              <a:t>HCTR2</a:t>
            </a:r>
            <a:r>
              <a:rPr kumimoji="1" lang="ko-KR" altLang="en-US" sz="2000" dirty="0"/>
              <a:t>는 데이터를 고정 크기 </a:t>
            </a:r>
            <a:r>
              <a:rPr kumimoji="1" lang="en-US" altLang="ko-KR" sz="2000" dirty="0"/>
              <a:t>M,</a:t>
            </a:r>
            <a:r>
              <a:rPr kumimoji="1" lang="ko-KR" altLang="en-US" sz="2000" dirty="0"/>
              <a:t> 가변 크기 </a:t>
            </a:r>
            <a:r>
              <a:rPr kumimoji="1" lang="en-US" altLang="ko-KR" sz="2000" dirty="0"/>
              <a:t>N</a:t>
            </a:r>
            <a:r>
              <a:rPr kumimoji="1" lang="ko-KR" altLang="en-US" sz="2000" dirty="0" err="1"/>
              <a:t>으로</a:t>
            </a:r>
            <a:r>
              <a:rPr kumimoji="1" lang="ko-KR" altLang="en-US" sz="2000" dirty="0"/>
              <a:t> 나누어 </a:t>
            </a:r>
            <a:br>
              <a:rPr kumimoji="1" lang="en-US" altLang="ko-KR" sz="2000" dirty="0"/>
            </a:br>
            <a:r>
              <a:rPr kumimoji="1" lang="ko-KR" altLang="en-US" sz="2000" dirty="0"/>
              <a:t>두 데이터가 암호화 과정에 영향을 주도록 설계됨</a:t>
            </a:r>
            <a:endParaRPr kumimoji="1" lang="en-US" altLang="ko-KR" sz="2000" dirty="0"/>
          </a:p>
          <a:p>
            <a:r>
              <a:rPr kumimoji="1" lang="en-US" altLang="ko-KR" sz="2000" dirty="0"/>
              <a:t>N</a:t>
            </a:r>
            <a:r>
              <a:rPr kumimoji="1" lang="ko-KR" altLang="en-US" sz="2000" dirty="0"/>
              <a:t>은 </a:t>
            </a:r>
            <a:r>
              <a:rPr kumimoji="1" lang="en-US" altLang="ko-KR" sz="2000" dirty="0"/>
              <a:t>XCTR</a:t>
            </a:r>
            <a:r>
              <a:rPr kumimoji="1" lang="ko-KR" altLang="en-US" sz="2000" dirty="0"/>
              <a:t> 모드를 통해 길이에 딱 맞는 키 스트림을 생성하여 암호화되므로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원본 데이터와 길이가 항상 동일하게 유지</a:t>
            </a:r>
            <a:endParaRPr kumimoji="1" lang="en-US" altLang="ko-KR" sz="2000" dirty="0"/>
          </a:p>
          <a:p>
            <a:r>
              <a:rPr kumimoji="1" lang="en-US" altLang="ko-KR" sz="2000" dirty="0"/>
              <a:t>M</a:t>
            </a:r>
            <a:r>
              <a:rPr kumimoji="1" lang="ko-KR" altLang="en-US" sz="2000" dirty="0"/>
              <a:t>은 암호화 </a:t>
            </a:r>
            <a:r>
              <a:rPr kumimoji="1" lang="en-US" altLang="ko-KR" sz="2000" dirty="0"/>
              <a:t>N</a:t>
            </a:r>
            <a:r>
              <a:rPr kumimoji="1" lang="ko-KR" altLang="en-US" sz="2000" dirty="0" err="1"/>
              <a:t>에</a:t>
            </a:r>
            <a:r>
              <a:rPr kumimoji="1" lang="ko-KR" altLang="en-US" sz="2000" dirty="0"/>
              <a:t> 의존하여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최종 암호화된 </a:t>
            </a:r>
            <a:r>
              <a:rPr kumimoji="1" lang="en-US" altLang="ko-KR" sz="2000" dirty="0"/>
              <a:t>U</a:t>
            </a:r>
            <a:r>
              <a:rPr kumimoji="1" lang="ko-KR" altLang="en-US" sz="2000" dirty="0"/>
              <a:t>는 암호화된 </a:t>
            </a:r>
            <a:r>
              <a:rPr kumimoji="1" lang="en-US" altLang="ko-KR" sz="2000" dirty="0"/>
              <a:t>V</a:t>
            </a:r>
            <a:r>
              <a:rPr kumimoji="1" lang="ko-KR" altLang="en-US" sz="2000" dirty="0"/>
              <a:t>의 정보와 다시 섞여 데이터 전체의 무결성을 보장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4FBF83-BED5-4407-8D5A-AF8C130B3F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8213" y="2383215"/>
            <a:ext cx="6879041" cy="13403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D6BB9A-6276-6FE3-921A-B4F11C68BD6E}"/>
              </a:ext>
            </a:extLst>
          </p:cNvPr>
          <p:cNvSpPr txBox="1"/>
          <p:nvPr/>
        </p:nvSpPr>
        <p:spPr>
          <a:xfrm>
            <a:off x="8716205" y="6575733"/>
            <a:ext cx="30638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https://eprint.iacr.org/2021/1441.pdf</a:t>
            </a:r>
          </a:p>
        </p:txBody>
      </p:sp>
    </p:spTree>
    <p:extLst>
      <p:ext uri="{BB962C8B-B14F-4D97-AF65-F5344CB8AC3E}">
        <p14:creationId xmlns:p14="http://schemas.microsoft.com/office/powerpoint/2010/main" val="3284665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C65A1-730B-8613-168C-1D7AADA76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F339B7-C732-6B28-3498-69FEB5F71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현재 암호 기술의 전환 시기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1AC066-91AE-1E41-1C92-475F92A2EA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dirty="0"/>
              <a:t>현재 대부분의 문서에서 보안 강도를 </a:t>
            </a:r>
            <a:r>
              <a:rPr kumimoji="1" lang="en-US" altLang="ko-KR" sz="2400" dirty="0"/>
              <a:t>2030</a:t>
            </a:r>
            <a:r>
              <a:rPr kumimoji="1" lang="ko-KR" altLang="en-US" sz="2400" dirty="0"/>
              <a:t>년을 기준으로 </a:t>
            </a:r>
            <a:r>
              <a:rPr kumimoji="1" lang="en-US" altLang="ko-KR" sz="2400" dirty="0"/>
              <a:t>112</a:t>
            </a:r>
            <a:r>
              <a:rPr kumimoji="1" lang="ko-KR" altLang="en-US" sz="2400" dirty="0"/>
              <a:t>비트 이상의 </a:t>
            </a:r>
            <a:br>
              <a:rPr kumimoji="1" lang="en-US" altLang="ko-KR" sz="2400" dirty="0"/>
            </a:br>
            <a:r>
              <a:rPr kumimoji="1" lang="ko-KR" altLang="en-US" sz="2400" dirty="0"/>
              <a:t>보안 강도를 요구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9506FD-5D13-6266-3B1B-13B51FB21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93" y="2791118"/>
            <a:ext cx="1909366" cy="200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93CB7B-EACA-9F95-910A-37A28BB3D9FE}"/>
              </a:ext>
            </a:extLst>
          </p:cNvPr>
          <p:cNvSpPr txBox="1"/>
          <p:nvPr/>
        </p:nvSpPr>
        <p:spPr>
          <a:xfrm>
            <a:off x="214393" y="2287641"/>
            <a:ext cx="3103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EFF</a:t>
            </a:r>
            <a:r>
              <a:rPr lang="ko-KR" altLang="en-US" dirty="0"/>
              <a:t> </a:t>
            </a:r>
            <a:r>
              <a:rPr lang="en-US" altLang="ko-KR" dirty="0"/>
              <a:t>DES</a:t>
            </a:r>
            <a:r>
              <a:rPr lang="ko-KR" altLang="en-US" dirty="0"/>
              <a:t> </a:t>
            </a:r>
            <a:r>
              <a:rPr lang="en-US" altLang="ko-KR" dirty="0"/>
              <a:t>Cracker(1998)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0918A2-9325-452D-BC49-E19E947DFBED}"/>
              </a:ext>
            </a:extLst>
          </p:cNvPr>
          <p:cNvSpPr txBox="1"/>
          <p:nvPr/>
        </p:nvSpPr>
        <p:spPr>
          <a:xfrm>
            <a:off x="2413962" y="2967335"/>
            <a:ext cx="949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</a:rPr>
              <a:t>DES</a:t>
            </a:r>
            <a:endParaRPr lang="ko-KR" altLang="en-US" sz="2400" b="1" dirty="0">
              <a:latin typeface="+mn-ea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9BD7525-8123-54D2-86F6-153753C36507}"/>
              </a:ext>
            </a:extLst>
          </p:cNvPr>
          <p:cNvCxnSpPr>
            <a:cxnSpLocks/>
          </p:cNvCxnSpPr>
          <p:nvPr/>
        </p:nvCxnSpPr>
        <p:spPr>
          <a:xfrm>
            <a:off x="2312568" y="3198167"/>
            <a:ext cx="11519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CE4276C-32D4-610B-110A-CDD6B63D67E6}"/>
              </a:ext>
            </a:extLst>
          </p:cNvPr>
          <p:cNvSpPr txBox="1"/>
          <p:nvPr/>
        </p:nvSpPr>
        <p:spPr>
          <a:xfrm>
            <a:off x="2331547" y="3970194"/>
            <a:ext cx="1151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</a:rPr>
              <a:t>TDES</a:t>
            </a:r>
            <a:endParaRPr lang="ko-KR" altLang="en-US" sz="2400" b="1" dirty="0">
              <a:latin typeface="+mn-ea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C01302C-6584-339D-7B79-8AD29BF974EB}"/>
              </a:ext>
            </a:extLst>
          </p:cNvPr>
          <p:cNvCxnSpPr>
            <a:stCxn id="5" idx="2"/>
          </p:cNvCxnSpPr>
          <p:nvPr/>
        </p:nvCxnSpPr>
        <p:spPr>
          <a:xfrm flipH="1">
            <a:off x="2888522" y="3429000"/>
            <a:ext cx="2" cy="4496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FC192EF-C03D-72A5-7547-DE8FE1217203}"/>
              </a:ext>
            </a:extLst>
          </p:cNvPr>
          <p:cNvSpPr txBox="1"/>
          <p:nvPr/>
        </p:nvSpPr>
        <p:spPr>
          <a:xfrm>
            <a:off x="3653288" y="1817176"/>
            <a:ext cx="821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DES</a:t>
            </a:r>
            <a:r>
              <a:rPr lang="ko-KR" altLang="en-US" dirty="0"/>
              <a:t>가 깨지고</a:t>
            </a:r>
            <a:r>
              <a:rPr lang="en-US" altLang="ko-KR" dirty="0"/>
              <a:t> DES</a:t>
            </a:r>
            <a:r>
              <a:rPr lang="ko-KR" altLang="en-US" dirty="0"/>
              <a:t>의 수명 연장을 위해</a:t>
            </a:r>
            <a:r>
              <a:rPr lang="en-US" altLang="ko-KR" dirty="0"/>
              <a:t> 3DES</a:t>
            </a:r>
            <a:r>
              <a:rPr lang="ko-KR" altLang="en-US" dirty="0"/>
              <a:t>가 많은 시스템에서 널리 사용됨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3DES</a:t>
            </a:r>
            <a:r>
              <a:rPr lang="ko-KR" altLang="en-US" dirty="0"/>
              <a:t>는 </a:t>
            </a:r>
            <a:r>
              <a:rPr lang="en-US" altLang="ko-KR" dirty="0"/>
              <a:t>2-Key</a:t>
            </a:r>
            <a:r>
              <a:rPr lang="ko-KR" altLang="en-US" dirty="0"/>
              <a:t>와 </a:t>
            </a:r>
            <a:r>
              <a:rPr lang="en-US" altLang="ko-KR" dirty="0"/>
              <a:t>3-Key</a:t>
            </a:r>
            <a:r>
              <a:rPr lang="ko-KR" altLang="en-US" dirty="0"/>
              <a:t>가 있는데</a:t>
            </a:r>
            <a:r>
              <a:rPr lang="en-US" altLang="ko-KR" dirty="0"/>
              <a:t>, </a:t>
            </a:r>
            <a:r>
              <a:rPr lang="ko-KR" altLang="en-US" dirty="0"/>
              <a:t>이중에서 </a:t>
            </a:r>
            <a:r>
              <a:rPr lang="en-US" altLang="ko-KR" dirty="0"/>
              <a:t>2-Key</a:t>
            </a:r>
            <a:r>
              <a:rPr lang="ko-KR" altLang="en-US" dirty="0"/>
              <a:t>의 보안강도가 </a:t>
            </a:r>
            <a:r>
              <a:rPr lang="en-US" altLang="ko-KR" b="1" dirty="0"/>
              <a:t>112</a:t>
            </a:r>
            <a:r>
              <a:rPr lang="ko-KR" altLang="en-US" b="1" dirty="0"/>
              <a:t>비트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37465E-F713-7D0C-B66F-7EC5E19A7349}"/>
              </a:ext>
            </a:extLst>
          </p:cNvPr>
          <p:cNvSpPr txBox="1"/>
          <p:nvPr/>
        </p:nvSpPr>
        <p:spPr>
          <a:xfrm>
            <a:off x="3653287" y="3961175"/>
            <a:ext cx="79240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무어의 법칙</a:t>
            </a:r>
            <a:r>
              <a:rPr lang="en-US" altLang="ko-KR" dirty="0"/>
              <a:t>(</a:t>
            </a:r>
            <a:r>
              <a:rPr lang="ko-KR" altLang="en-US" dirty="0"/>
              <a:t>컴퓨팅 성능이 약 </a:t>
            </a:r>
            <a:r>
              <a:rPr lang="en-US" altLang="ko-KR" dirty="0"/>
              <a:t>2</a:t>
            </a:r>
            <a:r>
              <a:rPr lang="ko-KR" altLang="en-US" dirty="0"/>
              <a:t>년마다 </a:t>
            </a:r>
            <a:r>
              <a:rPr lang="en-US" altLang="ko-KR" dirty="0"/>
              <a:t>2</a:t>
            </a:r>
            <a:r>
              <a:rPr lang="ko-KR" altLang="en-US" dirty="0"/>
              <a:t>배씩 증가</a:t>
            </a:r>
            <a:r>
              <a:rPr lang="en-US" altLang="ko-KR" dirty="0"/>
              <a:t>)</a:t>
            </a:r>
            <a:r>
              <a:rPr lang="ko-KR" altLang="en-US" dirty="0"/>
              <a:t>을 가정했을 때</a:t>
            </a:r>
            <a:r>
              <a:rPr lang="en-US" altLang="ko-KR" dirty="0"/>
              <a:t>,</a:t>
            </a:r>
          </a:p>
          <a:p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2010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년경 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80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비트 보안 강도가 한계에 도달</a:t>
            </a:r>
            <a:r>
              <a:rPr lang="ko-KR" altLang="en-US" dirty="0"/>
              <a:t>할 것으로 예상했고</a:t>
            </a:r>
            <a:endParaRPr lang="en-US" altLang="ko-KR" dirty="0"/>
          </a:p>
          <a:p>
            <a:r>
              <a:rPr lang="en-US" altLang="ko-KR" dirty="0"/>
              <a:t>3-Key</a:t>
            </a:r>
            <a:r>
              <a:rPr lang="ko-KR" altLang="en-US" dirty="0"/>
              <a:t>의 보안 강도</a:t>
            </a:r>
            <a:r>
              <a:rPr lang="en-US" altLang="ko-KR" dirty="0"/>
              <a:t>(112</a:t>
            </a:r>
            <a:r>
              <a:rPr lang="ko-KR" altLang="en-US" dirty="0"/>
              <a:t>비트</a:t>
            </a:r>
            <a:r>
              <a:rPr lang="en-US" altLang="ko-KR" dirty="0"/>
              <a:t>)</a:t>
            </a:r>
            <a:r>
              <a:rPr lang="ko-KR" altLang="en-US" dirty="0"/>
              <a:t>는 앞으로 </a:t>
            </a:r>
            <a:r>
              <a:rPr lang="en-US" altLang="ko-KR" dirty="0"/>
              <a:t>20</a:t>
            </a:r>
            <a:r>
              <a:rPr lang="ko-KR" altLang="en-US" dirty="0"/>
              <a:t>년</a:t>
            </a:r>
            <a:r>
              <a:rPr lang="en-US" altLang="ko-KR" dirty="0"/>
              <a:t>(2030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  <a:r>
              <a:rPr lang="ko-KR" altLang="en-US" dirty="0"/>
              <a:t> 정도까지는 안전할 </a:t>
            </a:r>
            <a:br>
              <a:rPr lang="en-US" altLang="ko-KR" dirty="0"/>
            </a:br>
            <a:r>
              <a:rPr lang="ko-KR" altLang="en-US" dirty="0"/>
              <a:t>것으로 판단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48391F-3ED7-C9EB-65F5-71C1641C3494}"/>
              </a:ext>
            </a:extLst>
          </p:cNvPr>
          <p:cNvSpPr txBox="1"/>
          <p:nvPr/>
        </p:nvSpPr>
        <p:spPr>
          <a:xfrm>
            <a:off x="3633398" y="3252159"/>
            <a:ext cx="7895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바로 </a:t>
            </a:r>
            <a:r>
              <a:rPr lang="en-US" altLang="ko-KR" dirty="0"/>
              <a:t>128</a:t>
            </a:r>
            <a:r>
              <a:rPr lang="ko-KR" altLang="en-US" dirty="0"/>
              <a:t>비트</a:t>
            </a:r>
            <a:r>
              <a:rPr lang="en-US" altLang="ko-KR" dirty="0"/>
              <a:t>(AES)</a:t>
            </a:r>
            <a:r>
              <a:rPr lang="ko-KR" altLang="en-US" dirty="0"/>
              <a:t>로 전환하는 것이 이상적이지만</a:t>
            </a:r>
            <a:r>
              <a:rPr lang="en-US" altLang="ko-KR" dirty="0"/>
              <a:t>, </a:t>
            </a:r>
            <a:r>
              <a:rPr lang="ko-KR" altLang="en-US" dirty="0"/>
              <a:t>사회 전반적으로 </a:t>
            </a:r>
            <a:r>
              <a:rPr lang="en-US" altLang="ko-KR" dirty="0"/>
              <a:t>80</a:t>
            </a:r>
            <a:r>
              <a:rPr lang="ko-KR" altLang="en-US" dirty="0"/>
              <a:t>비트</a:t>
            </a:r>
            <a:br>
              <a:rPr lang="en-US" altLang="ko-KR" dirty="0"/>
            </a:br>
            <a:r>
              <a:rPr lang="ko-KR" altLang="en-US" dirty="0"/>
              <a:t>보안 강도에 맞춰진 시스템이 사용되고 있었음</a:t>
            </a: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ADA514-755E-A889-24F7-E574D9232DBC}"/>
              </a:ext>
            </a:extLst>
          </p:cNvPr>
          <p:cNvSpPr txBox="1"/>
          <p:nvPr/>
        </p:nvSpPr>
        <p:spPr>
          <a:xfrm>
            <a:off x="7614250" y="5716136"/>
            <a:ext cx="37616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이로 인해서 현재의 </a:t>
            </a:r>
            <a:r>
              <a:rPr lang="en-US" altLang="ko-KR" dirty="0"/>
              <a:t>2030</a:t>
            </a:r>
            <a:r>
              <a:rPr lang="ko-KR" altLang="en-US" dirty="0"/>
              <a:t>년 기준의 </a:t>
            </a:r>
            <a:br>
              <a:rPr lang="en-US" altLang="ko-KR" dirty="0"/>
            </a:br>
            <a:r>
              <a:rPr lang="ko-KR" altLang="en-US" dirty="0"/>
              <a:t>보안 강도 상향 시기가 결정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079187-DFA9-CAAB-B95D-53937AE01ABD}"/>
              </a:ext>
            </a:extLst>
          </p:cNvPr>
          <p:cNvSpPr txBox="1"/>
          <p:nvPr/>
        </p:nvSpPr>
        <p:spPr>
          <a:xfrm>
            <a:off x="7965534" y="721390"/>
            <a:ext cx="1431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  <a:latin typeface="+mn-ea"/>
              </a:rPr>
              <a:t>WHY?</a:t>
            </a:r>
            <a:endParaRPr lang="ko-KR" altLang="en-US" sz="32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BDACBB-9B01-A9E2-87AC-8053ED9547C5}"/>
              </a:ext>
            </a:extLst>
          </p:cNvPr>
          <p:cNvSpPr txBox="1"/>
          <p:nvPr/>
        </p:nvSpPr>
        <p:spPr>
          <a:xfrm>
            <a:off x="3653289" y="2522814"/>
            <a:ext cx="7535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TDES</a:t>
            </a:r>
            <a:r>
              <a:rPr lang="ko-KR" altLang="en-US" dirty="0"/>
              <a:t>가 </a:t>
            </a:r>
            <a:r>
              <a:rPr lang="en-US" altLang="ko-KR" dirty="0"/>
              <a:t>Meet-in-the-middle </a:t>
            </a:r>
            <a:r>
              <a:rPr lang="ko-KR" altLang="en-US" dirty="0"/>
              <a:t>공격에 의해서 실제 보안 강도가 </a:t>
            </a:r>
            <a:br>
              <a:rPr lang="en-US" altLang="ko-KR" dirty="0"/>
            </a:br>
            <a:r>
              <a:rPr lang="en-US" altLang="ko-KR" dirty="0"/>
              <a:t>2-Key(80</a:t>
            </a:r>
            <a:r>
              <a:rPr lang="ko-KR" altLang="en-US" dirty="0"/>
              <a:t>비트</a:t>
            </a:r>
            <a:r>
              <a:rPr lang="en-US" altLang="ko-KR" dirty="0"/>
              <a:t>), 3-Key(112</a:t>
            </a:r>
            <a:r>
              <a:rPr lang="ko-KR" altLang="en-US" dirty="0"/>
              <a:t>비트</a:t>
            </a:r>
            <a:r>
              <a:rPr lang="en-US" altLang="ko-KR" dirty="0"/>
              <a:t>)</a:t>
            </a:r>
            <a:r>
              <a:rPr lang="ko-KR" altLang="en-US" dirty="0"/>
              <a:t>로 떨어짐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40121F-CFD4-2F31-098C-58F4120A590E}"/>
              </a:ext>
            </a:extLst>
          </p:cNvPr>
          <p:cNvSpPr txBox="1"/>
          <p:nvPr/>
        </p:nvSpPr>
        <p:spPr>
          <a:xfrm>
            <a:off x="950703" y="5872435"/>
            <a:ext cx="1570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2-Key TDES</a:t>
            </a:r>
            <a:endParaRPr lang="ko-KR" altLang="en-US" sz="1600" b="1" dirty="0">
              <a:latin typeface="+mn-ea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B43E146-0541-F2FE-3358-F7E911A1B7C9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2521422" y="6041712"/>
            <a:ext cx="16202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1D45E68-5100-C1E2-CE8D-A9A2735DE1C0}"/>
              </a:ext>
            </a:extLst>
          </p:cNvPr>
          <p:cNvSpPr txBox="1"/>
          <p:nvPr/>
        </p:nvSpPr>
        <p:spPr>
          <a:xfrm>
            <a:off x="4141624" y="5872435"/>
            <a:ext cx="1570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3-Key TDES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8FEFA2-F515-792C-0E91-69EA55089AC7}"/>
              </a:ext>
            </a:extLst>
          </p:cNvPr>
          <p:cNvSpPr txBox="1"/>
          <p:nvPr/>
        </p:nvSpPr>
        <p:spPr>
          <a:xfrm>
            <a:off x="6341808" y="6195455"/>
            <a:ext cx="72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AES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25E577-4CAD-0E38-21EE-5B1BB09CDFFB}"/>
              </a:ext>
            </a:extLst>
          </p:cNvPr>
          <p:cNvSpPr txBox="1"/>
          <p:nvPr/>
        </p:nvSpPr>
        <p:spPr>
          <a:xfrm>
            <a:off x="4456341" y="5461876"/>
            <a:ext cx="9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~2030</a:t>
            </a:r>
            <a:endParaRPr lang="ko-KR" altLang="en-US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F529A7A-0F09-F066-20A9-5CB78866C226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3441128" y="6364732"/>
            <a:ext cx="290068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B8D8C65-BA67-EA3E-B0F1-0AAD032B3CDB}"/>
              </a:ext>
            </a:extLst>
          </p:cNvPr>
          <p:cNvSpPr/>
          <p:nvPr/>
        </p:nvSpPr>
        <p:spPr>
          <a:xfrm>
            <a:off x="853319" y="5378862"/>
            <a:ext cx="6427155" cy="135817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A6D33B1-9FE2-0FE7-603B-75BF240DC7AF}"/>
              </a:ext>
            </a:extLst>
          </p:cNvPr>
          <p:cNvSpPr txBox="1"/>
          <p:nvPr/>
        </p:nvSpPr>
        <p:spPr>
          <a:xfrm>
            <a:off x="2759691" y="5644037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비교적 간단</a:t>
            </a:r>
          </a:p>
        </p:txBody>
      </p:sp>
    </p:spTree>
    <p:extLst>
      <p:ext uri="{BB962C8B-B14F-4D97-AF65-F5344CB8AC3E}">
        <p14:creationId xmlns:p14="http://schemas.microsoft.com/office/powerpoint/2010/main" val="490092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B80C19-017C-33BA-595D-295620D91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양자컴퓨터의 발전과 최적화 기술 연구 </a:t>
            </a:r>
          </a:p>
        </p:txBody>
      </p:sp>
      <p:pic>
        <p:nvPicPr>
          <p:cNvPr id="1026" name="Picture 2" descr="Image 3">
            <a:extLst>
              <a:ext uri="{FF2B5EF4-FFF2-40B4-BE49-F238E27FC236}">
                <a16:creationId xmlns:a16="http://schemas.microsoft.com/office/drawing/2014/main" id="{821B14C0-C3A8-69A8-0862-A9B27E060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55903"/>
            <a:ext cx="5947196" cy="490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3">
            <a:extLst>
              <a:ext uri="{FF2B5EF4-FFF2-40B4-BE49-F238E27FC236}">
                <a16:creationId xmlns:a16="http://schemas.microsoft.com/office/drawing/2014/main" id="{E0AACA6A-5BE0-EA64-5876-86DA0A5EF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806" y="1955903"/>
            <a:ext cx="5947197" cy="490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DC42E2F-72CE-2BF8-D1E2-A0F5FCFB9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5426" y="1177657"/>
            <a:ext cx="2803538" cy="23791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D4A89E0-3B72-6ACF-0925-CD35BC4E1543}"/>
              </a:ext>
            </a:extLst>
          </p:cNvPr>
          <p:cNvSpPr txBox="1"/>
          <p:nvPr/>
        </p:nvSpPr>
        <p:spPr>
          <a:xfrm>
            <a:off x="5274294" y="868164"/>
            <a:ext cx="6620096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2025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5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월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28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일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RSA2048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을 기존 대비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95%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적은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큐빗으로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해킹 가능함을 증명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기존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) 20 million noisy qubits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  <a:sym typeface="Wingdings" panose="05000000000000000000" pitchFamily="2" charset="2"/>
              </a:rPr>
              <a:t>제안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  <a:sym typeface="Wingdings" panose="05000000000000000000" pitchFamily="2" charset="2"/>
              </a:rPr>
              <a:t>) 1 million noisy qubits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123B84-FBF4-888D-6FAD-4BDEA60B6EE6}"/>
              </a:ext>
            </a:extLst>
          </p:cNvPr>
          <p:cNvSpPr txBox="1"/>
          <p:nvPr/>
        </p:nvSpPr>
        <p:spPr>
          <a:xfrm>
            <a:off x="7521575" y="-12957"/>
            <a:ext cx="48097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https://sam-jaques.appspot.com/quantum_landscape</a:t>
            </a:r>
          </a:p>
        </p:txBody>
      </p:sp>
    </p:spTree>
    <p:extLst>
      <p:ext uri="{BB962C8B-B14F-4D97-AF65-F5344CB8AC3E}">
        <p14:creationId xmlns:p14="http://schemas.microsoft.com/office/powerpoint/2010/main" val="4082459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59292-6063-D91A-5BE4-215D3AE6A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1A9E65-993A-3732-0150-572113EA4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양자컴퓨터의 발전과 최적화 기술 연구 </a:t>
            </a:r>
          </a:p>
        </p:txBody>
      </p:sp>
      <p:pic>
        <p:nvPicPr>
          <p:cNvPr id="1026" name="Picture 2" descr="Image 3">
            <a:extLst>
              <a:ext uri="{FF2B5EF4-FFF2-40B4-BE49-F238E27FC236}">
                <a16:creationId xmlns:a16="http://schemas.microsoft.com/office/drawing/2014/main" id="{82DB6D41-A2CE-D3F0-4109-95C614278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55903"/>
            <a:ext cx="5947196" cy="490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3">
            <a:extLst>
              <a:ext uri="{FF2B5EF4-FFF2-40B4-BE49-F238E27FC236}">
                <a16:creationId xmlns:a16="http://schemas.microsoft.com/office/drawing/2014/main" id="{729CB358-85A6-3402-74DD-C3041C92F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806" y="1955903"/>
            <a:ext cx="5947197" cy="490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9D036EF-7371-FEB5-7A00-D654E522F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5426" y="1177657"/>
            <a:ext cx="2803538" cy="23791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2EBEE9C-5671-7B67-CBEF-BFBED3F50C8A}"/>
              </a:ext>
            </a:extLst>
          </p:cNvPr>
          <p:cNvSpPr txBox="1"/>
          <p:nvPr/>
        </p:nvSpPr>
        <p:spPr>
          <a:xfrm>
            <a:off x="5274294" y="868164"/>
            <a:ext cx="6620096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2025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5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월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28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일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RSA2048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을 기존 대비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95%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적은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큐빗으로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해킹 가능함을 증명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기존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) 20 million noisy qubits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  <a:sym typeface="Wingdings" panose="05000000000000000000" pitchFamily="2" charset="2"/>
              </a:rPr>
              <a:t>제안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  <a:sym typeface="Wingdings" panose="05000000000000000000" pitchFamily="2" charset="2"/>
              </a:rPr>
              <a:t>) 1 million noisy qubits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9CCBA65B-932B-2F26-2A2E-87295BA82CAE}"/>
              </a:ext>
            </a:extLst>
          </p:cNvPr>
          <p:cNvSpPr/>
          <p:nvPr/>
        </p:nvSpPr>
        <p:spPr>
          <a:xfrm>
            <a:off x="-297611" y="-203200"/>
            <a:ext cx="12755333" cy="7257143"/>
          </a:xfrm>
          <a:custGeom>
            <a:avLst/>
            <a:gdLst>
              <a:gd name="connsiteX0" fmla="*/ 7816011 w 12755333"/>
              <a:gd name="connsiteY0" fmla="*/ 2159103 h 7257143"/>
              <a:gd name="connsiteX1" fmla="*/ 7816011 w 12755333"/>
              <a:gd name="connsiteY1" fmla="*/ 5828496 h 7257143"/>
              <a:gd name="connsiteX2" fmla="*/ 11930168 w 12755333"/>
              <a:gd name="connsiteY2" fmla="*/ 5828496 h 7257143"/>
              <a:gd name="connsiteX3" fmla="*/ 11930168 w 12755333"/>
              <a:gd name="connsiteY3" fmla="*/ 2159103 h 7257143"/>
              <a:gd name="connsiteX4" fmla="*/ 0 w 12755333"/>
              <a:gd name="connsiteY4" fmla="*/ 0 h 7257143"/>
              <a:gd name="connsiteX5" fmla="*/ 12755333 w 12755333"/>
              <a:gd name="connsiteY5" fmla="*/ 0 h 7257143"/>
              <a:gd name="connsiteX6" fmla="*/ 12755333 w 12755333"/>
              <a:gd name="connsiteY6" fmla="*/ 7257143 h 7257143"/>
              <a:gd name="connsiteX7" fmla="*/ 0 w 12755333"/>
              <a:gd name="connsiteY7" fmla="*/ 7257143 h 7257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755333" h="7257143">
                <a:moveTo>
                  <a:pt x="7816011" y="2159103"/>
                </a:moveTo>
                <a:lnTo>
                  <a:pt x="7816011" y="5828496"/>
                </a:lnTo>
                <a:lnTo>
                  <a:pt x="11930168" y="5828496"/>
                </a:lnTo>
                <a:lnTo>
                  <a:pt x="11930168" y="2159103"/>
                </a:lnTo>
                <a:close/>
                <a:moveTo>
                  <a:pt x="0" y="0"/>
                </a:moveTo>
                <a:lnTo>
                  <a:pt x="12755333" y="0"/>
                </a:lnTo>
                <a:lnTo>
                  <a:pt x="12755333" y="7257143"/>
                </a:lnTo>
                <a:lnTo>
                  <a:pt x="0" y="725714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1A0C25-D30E-F5AC-8DF8-A47C253270A0}"/>
              </a:ext>
            </a:extLst>
          </p:cNvPr>
          <p:cNvSpPr txBox="1"/>
          <p:nvPr/>
        </p:nvSpPr>
        <p:spPr>
          <a:xfrm>
            <a:off x="75504" y="4084454"/>
            <a:ext cx="7358177" cy="2308324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RSA</a:t>
            </a:r>
            <a:r>
              <a:rPr lang="ko-KR" altLang="en-US" sz="1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공격하기 위한 물리 큐비트의 추세선을 그대로 따라갔을 때</a:t>
            </a:r>
            <a:r>
              <a:rPr lang="en-US" altLang="ko-KR" sz="1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</a:t>
            </a:r>
          </a:p>
          <a:p>
            <a:pPr lvl="0">
              <a:defRPr/>
            </a:pPr>
            <a:endParaRPr lang="en-US" altLang="ko-KR" sz="1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lvl="0">
              <a:defRPr/>
            </a:pPr>
            <a:r>
              <a:rPr lang="en-US" altLang="ko-KR" sz="1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2035</a:t>
            </a:r>
            <a:r>
              <a:rPr lang="ko-KR" altLang="en-US" sz="1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년에는 약 </a:t>
            </a:r>
            <a:r>
              <a:rPr lang="en-US" altLang="ko-KR" sz="1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39,000</a:t>
            </a:r>
            <a:r>
              <a:rPr lang="ko-KR" altLang="en-US" sz="1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개의 물리 큐비트만으로도 </a:t>
            </a:r>
            <a:r>
              <a:rPr lang="en-US" altLang="ko-KR" sz="1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RSA</a:t>
            </a:r>
            <a:r>
              <a:rPr lang="ko-KR" altLang="en-US" sz="1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깰 수 있을 것이라는 계산이 나옴</a:t>
            </a:r>
            <a:r>
              <a:rPr lang="en-US" altLang="ko-KR" sz="1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  <a:p>
            <a:pPr lvl="0">
              <a:defRPr/>
            </a:pPr>
            <a:endParaRPr lang="en-US" altLang="ko-KR" sz="1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lvl="0">
              <a:defRPr/>
            </a:pPr>
            <a:r>
              <a:rPr lang="ko-KR" altLang="en-US" sz="1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다만</a:t>
            </a:r>
            <a:r>
              <a:rPr lang="en-US" altLang="ko-KR" sz="1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1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해당 자료의 저자는 </a:t>
            </a:r>
            <a:r>
              <a:rPr lang="en-US" altLang="ko-KR" sz="1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</a:t>
            </a:r>
            <a:r>
              <a:rPr lang="ko-KR" altLang="en-US" sz="1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최소한의 논리 </a:t>
            </a:r>
            <a:r>
              <a:rPr lang="ko-KR" altLang="en-US" sz="1600" b="1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큐비트</a:t>
            </a:r>
            <a:r>
              <a:rPr lang="ko-KR" altLang="en-US" sz="1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수와 연산 횟수 등 근본적인 한계 때문에</a:t>
            </a:r>
            <a:r>
              <a:rPr lang="en-US" altLang="ko-KR" sz="1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1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필요한 </a:t>
            </a:r>
            <a:r>
              <a:rPr lang="ko-KR" altLang="en-US" sz="1600" b="1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큐비트</a:t>
            </a:r>
            <a:r>
              <a:rPr lang="ko-KR" altLang="en-US" sz="1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수가 </a:t>
            </a:r>
            <a:r>
              <a:rPr lang="en-US" altLang="ko-KR" sz="1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10</a:t>
            </a:r>
            <a:r>
              <a:rPr lang="ko-KR" altLang="en-US" sz="1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만 개 이하로 떨어지는 것이 어려울 것</a:t>
            </a:r>
            <a:r>
              <a:rPr lang="en-US" altLang="ko-KR" sz="1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”</a:t>
            </a:r>
          </a:p>
          <a:p>
            <a:pPr lvl="0">
              <a:defRPr/>
            </a:pPr>
            <a:endParaRPr lang="en-US" altLang="ko-KR" sz="1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lvl="0">
              <a:defRPr/>
            </a:pPr>
            <a:r>
              <a:rPr lang="ko-KR" altLang="en-US" sz="1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기술 발전이 느릴 것이라는 가정에 보안을 맡겨서는 안된다고 주장</a:t>
            </a:r>
            <a:r>
              <a:rPr lang="en-US" altLang="ko-KR" sz="1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</p:txBody>
      </p:sp>
      <p:pic>
        <p:nvPicPr>
          <p:cNvPr id="2050" name="Picture 2" descr="인수분해에 대한 역사적 추정치 차트는 명확한 지수적 추세를 시사합니다.">
            <a:extLst>
              <a:ext uri="{FF2B5EF4-FFF2-40B4-BE49-F238E27FC236}">
                <a16:creationId xmlns:a16="http://schemas.microsoft.com/office/drawing/2014/main" id="{20BB1F9A-A3DD-7E7A-DE25-DC876C64C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78" y="242059"/>
            <a:ext cx="6227831" cy="361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690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60D56F-4FB8-0A01-7E9F-7DDE16A77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종합적인 보안 강도 및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0E059C1A-0940-4AA4-B301-561EABC3C043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411163" y="1152525"/>
                <a:ext cx="11369675" cy="549772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ko-KR" altLang="en-US" sz="2400" dirty="0"/>
                  <a:t>대칭키 기준</a:t>
                </a:r>
                <a:endParaRPr lang="en-US" altLang="ko-KR" sz="2400" dirty="0"/>
              </a:p>
              <a:p>
                <a:pPr lvl="1"/>
                <a:r>
                  <a:rPr lang="en-US" altLang="ko-KR" sz="2000" dirty="0"/>
                  <a:t>128</a:t>
                </a:r>
                <a:r>
                  <a:rPr lang="ko-KR" altLang="en-US" sz="2000" dirty="0"/>
                  <a:t>비트 보안강도 </a:t>
                </a:r>
                <a:r>
                  <a:rPr lang="en-US" altLang="ko-KR" sz="2000" dirty="0"/>
                  <a:t>-&gt; 64</a:t>
                </a:r>
                <a:r>
                  <a:rPr lang="ko-KR" altLang="en-US" sz="2000" dirty="0"/>
                  <a:t>비트 보안강도 </a:t>
                </a:r>
                <a:r>
                  <a:rPr lang="en-US" altLang="ko-KR" sz="2000" dirty="0"/>
                  <a:t>(</a:t>
                </a:r>
                <a14:m>
                  <m:oMath xmlns:m="http://schemas.openxmlformats.org/officeDocument/2006/math">
                    <m:r>
                      <a:rPr lang="en-US" altLang="ko-K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∵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 dirty="0"/>
                  <a:t>Grover’s Algorithm)</a:t>
                </a:r>
              </a:p>
              <a:p>
                <a:pPr lvl="1"/>
                <a:r>
                  <a:rPr lang="ko-KR" altLang="en-US" sz="2000" dirty="0"/>
                  <a:t>다만</a:t>
                </a:r>
                <a:r>
                  <a:rPr lang="en-US" altLang="ko-KR" sz="2000" dirty="0"/>
                  <a:t>, </a:t>
                </a:r>
                <a:r>
                  <a:rPr lang="ko-KR" altLang="en-US" sz="2000" dirty="0"/>
                  <a:t>공격에 필요한 </a:t>
                </a:r>
                <a:r>
                  <a:rPr lang="en-US" altLang="ko-KR" sz="2000" dirty="0"/>
                  <a:t>Qbit </a:t>
                </a:r>
                <a:r>
                  <a:rPr lang="ko-KR" altLang="en-US" sz="2000" dirty="0"/>
                  <a:t>수가 너무 큼</a:t>
                </a:r>
                <a:endParaRPr lang="en-US" altLang="ko-KR" sz="2000" dirty="0"/>
              </a:p>
              <a:p>
                <a:pPr lvl="1"/>
                <a:r>
                  <a:rPr lang="ko-KR" altLang="en-US" sz="2000" dirty="0"/>
                  <a:t>현재 사용하고 있는 알고리즘의 키 길이를 </a:t>
                </a:r>
                <a:r>
                  <a:rPr lang="en-US" altLang="ko-KR" sz="2000" dirty="0"/>
                  <a:t>128</a:t>
                </a:r>
                <a:r>
                  <a:rPr lang="ko-KR" altLang="en-US" sz="2000" dirty="0"/>
                  <a:t>비트에서 </a:t>
                </a:r>
                <a:r>
                  <a:rPr lang="en-US" altLang="ko-KR" sz="2000" dirty="0"/>
                  <a:t>256</a:t>
                </a:r>
                <a:r>
                  <a:rPr lang="ko-KR" altLang="en-US" sz="2000" dirty="0"/>
                  <a:t>비트로 바꾸는 것으로 비교적 간단한 전환이 가능</a:t>
                </a:r>
                <a:endParaRPr lang="en-US" altLang="ko-KR" sz="2000" dirty="0"/>
              </a:p>
              <a:p>
                <a:pPr lvl="1"/>
                <a:r>
                  <a:rPr lang="ko-KR" altLang="en-US" sz="2000" dirty="0"/>
                  <a:t>따라서</a:t>
                </a:r>
                <a:r>
                  <a:rPr lang="en-US" altLang="ko-KR" sz="2000" dirty="0"/>
                  <a:t>, 2030</a:t>
                </a:r>
                <a:r>
                  <a:rPr lang="ko-KR" altLang="en-US" sz="2000" dirty="0"/>
                  <a:t>년까지 </a:t>
                </a:r>
                <a:r>
                  <a:rPr lang="en-US" altLang="ko-KR" sz="2000" dirty="0"/>
                  <a:t>DES-&gt;AES</a:t>
                </a:r>
                <a:r>
                  <a:rPr lang="ko-KR" altLang="en-US" sz="2000" dirty="0"/>
                  <a:t>로의 전환이 끝나는 시점에 맞춰</a:t>
                </a:r>
                <a:r>
                  <a:rPr lang="en-US" altLang="ko-KR" sz="2000" dirty="0"/>
                  <a:t>,</a:t>
                </a:r>
                <a:br>
                  <a:rPr lang="en-US" altLang="ko-KR" sz="2000" dirty="0"/>
                </a:br>
                <a:r>
                  <a:rPr lang="ko-KR" altLang="en-US" sz="2000" dirty="0"/>
                  <a:t>적절한 시점으로 </a:t>
                </a:r>
                <a:r>
                  <a:rPr lang="en-US" altLang="ko-KR" sz="2000" dirty="0"/>
                  <a:t>AES-128-&gt;AES-256</a:t>
                </a:r>
                <a:r>
                  <a:rPr lang="ko-KR" altLang="en-US" sz="2000" dirty="0"/>
                  <a:t>으로의 병행 운용 기간을 설정</a:t>
                </a:r>
                <a:endParaRPr lang="en-US" altLang="ko-KR" sz="2000" dirty="0"/>
              </a:p>
              <a:p>
                <a:pPr lvl="2"/>
                <a:r>
                  <a:rPr lang="ko-KR" altLang="en-US" sz="1600" dirty="0"/>
                  <a:t>무어의 법칙을 적용하더라도</a:t>
                </a:r>
                <a:r>
                  <a:rPr lang="en-US" altLang="ko-KR" sz="1600" dirty="0"/>
                  <a:t>, 2030</a:t>
                </a:r>
                <a:r>
                  <a:rPr lang="ko-KR" altLang="en-US" sz="1600" dirty="0"/>
                  <a:t>년을 기준으로 향후 </a:t>
                </a:r>
                <a:r>
                  <a:rPr lang="en-US" altLang="ko-KR" sz="1600" dirty="0"/>
                  <a:t>30</a:t>
                </a:r>
                <a:r>
                  <a:rPr lang="ko-KR" altLang="en-US" sz="1600" dirty="0"/>
                  <a:t>년 이상 안전할 것으로 계산됨</a:t>
                </a:r>
                <a:endParaRPr lang="en-US" altLang="ko-KR" sz="1600" dirty="0"/>
              </a:p>
              <a:p>
                <a:r>
                  <a:rPr lang="ko-KR" altLang="en-US" sz="2400" dirty="0"/>
                  <a:t>비대칭키 기준</a:t>
                </a:r>
                <a:endParaRPr lang="en-US" altLang="ko-KR" sz="2400" dirty="0"/>
              </a:p>
              <a:p>
                <a:pPr lvl="1"/>
                <a:r>
                  <a:rPr lang="ko-KR" altLang="en-US" sz="2000" dirty="0"/>
                  <a:t>대칭키에 비해 비대칭키의 전환은 고려사항이 많고 복잡함</a:t>
                </a:r>
                <a:endParaRPr lang="en-US" altLang="ko-KR" sz="2000" dirty="0"/>
              </a:p>
              <a:p>
                <a:pPr lvl="2"/>
                <a:r>
                  <a:rPr lang="ko-KR" altLang="en-US" sz="1600" dirty="0"/>
                  <a:t>하이브리드의 우선 적용과 함께 단계적 마이그레이션이 필요</a:t>
                </a:r>
                <a:endParaRPr lang="en-US" altLang="ko-KR" sz="1600" dirty="0"/>
              </a:p>
              <a:p>
                <a:pPr lvl="1"/>
                <a:r>
                  <a:rPr lang="en-US" altLang="ko-KR" sz="2000" dirty="0"/>
                  <a:t>ECC</a:t>
                </a:r>
                <a:r>
                  <a:rPr lang="ko-KR" altLang="en-US" sz="2000" dirty="0"/>
                  <a:t>가 </a:t>
                </a:r>
                <a:r>
                  <a:rPr lang="en-US" altLang="ko-KR" sz="2000" dirty="0"/>
                  <a:t>RSA </a:t>
                </a:r>
                <a:r>
                  <a:rPr lang="ko-KR" altLang="en-US" sz="2000" dirty="0"/>
                  <a:t>대비 더 안전하기 때문에 하이브리드를 사용하더라도 </a:t>
                </a:r>
                <a:r>
                  <a:rPr lang="en-US" altLang="ko-KR" sz="2000" dirty="0"/>
                  <a:t>ECC</a:t>
                </a:r>
                <a:r>
                  <a:rPr lang="ko-KR" altLang="en-US" sz="2000" dirty="0"/>
                  <a:t>를 적용하는 것이 더 적절할 것</a:t>
                </a:r>
                <a:endParaRPr lang="en-US" altLang="ko-KR" sz="2000" dirty="0"/>
              </a:p>
              <a:p>
                <a:pPr lvl="1"/>
                <a:r>
                  <a:rPr lang="en-US" altLang="ko-KR" sz="2000" dirty="0"/>
                  <a:t>2040</a:t>
                </a:r>
                <a:r>
                  <a:rPr lang="ko-KR" altLang="en-US" sz="2000" dirty="0"/>
                  <a:t>년경에 </a:t>
                </a:r>
                <a:r>
                  <a:rPr lang="en-US" altLang="ko-KR" sz="2000" dirty="0"/>
                  <a:t>RSA</a:t>
                </a:r>
                <a:r>
                  <a:rPr lang="ko-KR" altLang="en-US" sz="2000" dirty="0"/>
                  <a:t>가 깨진다는 전문가의 의견이 </a:t>
                </a:r>
                <a:r>
                  <a:rPr lang="en-US" altLang="ko-KR" sz="2000" dirty="0"/>
                  <a:t>50%</a:t>
                </a:r>
                <a:r>
                  <a:rPr lang="ko-KR" altLang="en-US" sz="2000" dirty="0"/>
                  <a:t>를 넘고</a:t>
                </a:r>
                <a:r>
                  <a:rPr lang="en-US" altLang="ko-KR" sz="2000" dirty="0"/>
                  <a:t>, </a:t>
                </a:r>
                <a:r>
                  <a:rPr lang="ko-KR" altLang="en-US" sz="2000" dirty="0"/>
                  <a:t>대부분의 나라에서 </a:t>
                </a:r>
                <a:r>
                  <a:rPr lang="en-US" altLang="ko-KR" sz="2000" dirty="0"/>
                  <a:t>2035</a:t>
                </a:r>
                <a:r>
                  <a:rPr lang="ko-KR" altLang="en-US" sz="2000" dirty="0"/>
                  <a:t>년을 </a:t>
                </a:r>
                <a:br>
                  <a:rPr lang="en-US" altLang="ko-KR" sz="2000" dirty="0"/>
                </a:br>
                <a:r>
                  <a:rPr lang="ko-KR" altLang="en-US" sz="2000" dirty="0"/>
                  <a:t>전환 완료 시점으로 설정하였기 때문에 호환성 문제가 발생하지 않도록 하는 것도 중요</a:t>
                </a:r>
                <a:r>
                  <a:rPr lang="en-US" altLang="ko-KR" sz="2000" dirty="0"/>
                  <a:t>.</a:t>
                </a:r>
              </a:p>
              <a:p>
                <a:pPr lvl="1"/>
                <a:r>
                  <a:rPr lang="ko-KR" altLang="en-US" sz="2000" dirty="0"/>
                  <a:t>따라서</a:t>
                </a:r>
                <a:r>
                  <a:rPr lang="en-US" altLang="ko-KR" sz="2000" dirty="0"/>
                  <a:t>, </a:t>
                </a:r>
                <a:r>
                  <a:rPr lang="ko-KR" altLang="en-US" sz="2000" dirty="0"/>
                  <a:t>흐름에 맞춰 </a:t>
                </a:r>
                <a:r>
                  <a:rPr lang="en-US" altLang="ko-KR" sz="2000" dirty="0"/>
                  <a:t>2030</a:t>
                </a:r>
                <a:r>
                  <a:rPr lang="ko-KR" altLang="en-US" sz="2000" dirty="0"/>
                  <a:t>년과 </a:t>
                </a:r>
                <a:r>
                  <a:rPr lang="en-US" altLang="ko-KR" sz="2000" dirty="0"/>
                  <a:t>2035</a:t>
                </a:r>
                <a:r>
                  <a:rPr lang="ko-KR" altLang="en-US" sz="2000" dirty="0"/>
                  <a:t>년을 기준으로 보안 강도와 알고리즘 설정</a:t>
                </a:r>
                <a:endParaRPr lang="en-US" altLang="ko-KR" sz="2000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0E059C1A-0940-4AA4-B301-561EABC3C0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411163" y="1152525"/>
                <a:ext cx="11369675" cy="5497728"/>
              </a:xfrm>
              <a:blipFill>
                <a:blip r:embed="rId2"/>
                <a:stretch>
                  <a:fillRect l="-697" t="-16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9861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499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A50B7-EA9B-9CB9-CD68-0B472D862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CBEF25-3F18-130E-E71E-7BED70E01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SP 800-131A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1F43E14-A959-195A-2F95-E46ED1426C45}"/>
              </a:ext>
            </a:extLst>
          </p:cNvPr>
          <p:cNvGrpSpPr/>
          <p:nvPr/>
        </p:nvGrpSpPr>
        <p:grpSpPr>
          <a:xfrm>
            <a:off x="411920" y="1257769"/>
            <a:ext cx="10970175" cy="2383343"/>
            <a:chOff x="486309" y="1085502"/>
            <a:chExt cx="10970175" cy="2383343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8DE79D5B-7B02-C665-B9AF-F44F11C62710}"/>
                </a:ext>
              </a:extLst>
            </p:cNvPr>
            <p:cNvGrpSpPr/>
            <p:nvPr/>
          </p:nvGrpSpPr>
          <p:grpSpPr>
            <a:xfrm>
              <a:off x="486309" y="1085502"/>
              <a:ext cx="10367840" cy="341312"/>
              <a:chOff x="503360" y="1084783"/>
              <a:chExt cx="10367840" cy="341312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A48B1D6A-DFAE-D618-B9DD-2388BE2EBAB8}"/>
                  </a:ext>
                </a:extLst>
              </p:cNvPr>
              <p:cNvSpPr/>
              <p:nvPr/>
            </p:nvSpPr>
            <p:spPr>
              <a:xfrm>
                <a:off x="503360" y="1084783"/>
                <a:ext cx="1926615" cy="329405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블록암호 운영 모드</a:t>
                </a:r>
                <a:endParaRPr kumimoji="1" lang="ko-KR" altLang="en-US" sz="1600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1525DB2-446E-A001-97DD-BE3BFBD327E4}"/>
                  </a:ext>
                </a:extLst>
              </p:cNvPr>
              <p:cNvSpPr txBox="1"/>
              <p:nvPr/>
            </p:nvSpPr>
            <p:spPr>
              <a:xfrm>
                <a:off x="2429974" y="1118318"/>
                <a:ext cx="844122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400" dirty="0"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[SP 800-38A],</a:t>
                </a:r>
                <a:r>
                  <a:rPr lang="ko-KR" altLang="en-US" sz="1400" dirty="0"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 </a:t>
                </a:r>
                <a:r>
                  <a:rPr lang="en-US" altLang="ko-KR" sz="1400" dirty="0"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[SP 800-38C]</a:t>
                </a:r>
                <a:r>
                  <a:rPr lang="ko-KR" altLang="en-US" sz="1400" dirty="0"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 등 블록 암호 운영 모드에 대한 권장사항이 명시되어 있는 문서를 참고함</a:t>
                </a:r>
                <a:endParaRPr lang="ko-KR" altLang="en-US" sz="1400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1273AAE7-7B6B-9CFD-905D-9B06FB4911D4}"/>
                </a:ext>
              </a:extLst>
            </p:cNvPr>
            <p:cNvGrpSpPr/>
            <p:nvPr/>
          </p:nvGrpSpPr>
          <p:grpSpPr>
            <a:xfrm>
              <a:off x="735515" y="1489030"/>
              <a:ext cx="10720969" cy="1979815"/>
              <a:chOff x="150231" y="1449185"/>
              <a:chExt cx="10720969" cy="1979815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E93A9A39-4EDD-4036-6398-1CF411A3DF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20993" y="1449185"/>
                <a:ext cx="3550207" cy="197981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E087DD7A-9665-3697-A580-CF1D09D7A6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231" y="1471711"/>
                <a:ext cx="2979269" cy="106859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EBDB7CC9-48CE-B7B5-D71D-B524042144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6309" y="2242534"/>
                <a:ext cx="2979269" cy="104298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43FADF9D-045F-BF20-84E1-30BB01C6F7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95187" y="1479902"/>
                <a:ext cx="2979269" cy="117447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7" name="오른쪽 화살표[R] 36">
                <a:extLst>
                  <a:ext uri="{FF2B5EF4-FFF2-40B4-BE49-F238E27FC236}">
                    <a16:creationId xmlns:a16="http://schemas.microsoft.com/office/drawing/2014/main" id="{70FA0ED1-09B2-0596-A367-01BEB3F07E7D}"/>
                  </a:ext>
                </a:extLst>
              </p:cNvPr>
              <p:cNvSpPr/>
              <p:nvPr/>
            </p:nvSpPr>
            <p:spPr>
              <a:xfrm>
                <a:off x="6522546" y="2357221"/>
                <a:ext cx="650356" cy="183087"/>
              </a:xfrm>
              <a:prstGeom prst="rightArrow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E027238-68E2-A5B0-3425-8FD98C3295D5}"/>
              </a:ext>
            </a:extLst>
          </p:cNvPr>
          <p:cNvGrpSpPr/>
          <p:nvPr/>
        </p:nvGrpSpPr>
        <p:grpSpPr>
          <a:xfrm>
            <a:off x="411920" y="3836741"/>
            <a:ext cx="11227976" cy="2445779"/>
            <a:chOff x="418265" y="3952061"/>
            <a:chExt cx="11227976" cy="2445779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B80E951D-5B30-C11C-583C-227F14327789}"/>
                </a:ext>
              </a:extLst>
            </p:cNvPr>
            <p:cNvGrpSpPr/>
            <p:nvPr/>
          </p:nvGrpSpPr>
          <p:grpSpPr>
            <a:xfrm>
              <a:off x="418265" y="3952061"/>
              <a:ext cx="10103680" cy="330867"/>
              <a:chOff x="411920" y="3909568"/>
              <a:chExt cx="10103680" cy="330867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6DBF46DD-F7B7-F344-8A7C-6619AD0DD2F8}"/>
                  </a:ext>
                </a:extLst>
              </p:cNvPr>
              <p:cNvSpPr/>
              <p:nvPr/>
            </p:nvSpPr>
            <p:spPr>
              <a:xfrm>
                <a:off x="411920" y="3909568"/>
                <a:ext cx="2128080" cy="329405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600" dirty="0"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디지털 서명 알고리즘</a:t>
                </a:r>
                <a:endParaRPr kumimoji="1" lang="ko-KR" altLang="en-US" sz="1600"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0F3D7E3-E05C-CA3F-53A9-CEF225CAEC34}"/>
                  </a:ext>
                </a:extLst>
              </p:cNvPr>
              <p:cNvSpPr txBox="1"/>
              <p:nvPr/>
            </p:nvSpPr>
            <p:spPr>
              <a:xfrm>
                <a:off x="2540000" y="3932658"/>
                <a:ext cx="79756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400" dirty="0"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[SP</a:t>
                </a:r>
                <a:r>
                  <a:rPr lang="ko-KR" altLang="en-US" sz="1400" dirty="0"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 </a:t>
                </a:r>
                <a:r>
                  <a:rPr lang="en-US" altLang="ko-KR" sz="1400" dirty="0"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800-57]</a:t>
                </a:r>
                <a:r>
                  <a:rPr lang="ko-KR" altLang="en-US" sz="1400" dirty="0"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의 보안 강도</a:t>
                </a:r>
                <a:r>
                  <a:rPr lang="en-US" altLang="ko-KR" sz="1400" dirty="0"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,</a:t>
                </a:r>
                <a:r>
                  <a:rPr lang="ko-KR" altLang="en-US" sz="1400" dirty="0"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 </a:t>
                </a:r>
                <a:r>
                  <a:rPr lang="en" altLang="ko-KR" sz="1400" dirty="0"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[FIPS 204, 205], [SP 800-208]</a:t>
                </a:r>
                <a:r>
                  <a:rPr lang="ko-KR" altLang="en-US" sz="1400" dirty="0" err="1"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에</a:t>
                </a:r>
                <a:r>
                  <a:rPr lang="ko-KR" altLang="en-US" sz="1400" dirty="0"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 나열된 매개변수 집합 등을 참고함</a:t>
                </a:r>
                <a:endParaRPr lang="ko-KR" altLang="en-US" sz="1400" dirty="0"/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9FC84078-D430-867F-4162-13EAEB8FFE0A}"/>
                </a:ext>
              </a:extLst>
            </p:cNvPr>
            <p:cNvGrpSpPr/>
            <p:nvPr/>
          </p:nvGrpSpPr>
          <p:grpSpPr>
            <a:xfrm>
              <a:off x="545758" y="4380739"/>
              <a:ext cx="11100483" cy="2017101"/>
              <a:chOff x="356001" y="4140048"/>
              <a:chExt cx="11100483" cy="2017101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3EBF9576-D099-5181-955C-1EAE89A806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l="-112" t="3363" r="112" b="64275"/>
              <a:stretch/>
            </p:blipFill>
            <p:spPr>
              <a:xfrm>
                <a:off x="7906277" y="4520990"/>
                <a:ext cx="3550207" cy="131332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F48DFE8D-46AC-90FC-49B3-448AB47A9D61}"/>
                  </a:ext>
                </a:extLst>
              </p:cNvPr>
              <p:cNvGrpSpPr/>
              <p:nvPr/>
            </p:nvGrpSpPr>
            <p:grpSpPr>
              <a:xfrm>
                <a:off x="356001" y="4140048"/>
                <a:ext cx="6447644" cy="2017101"/>
                <a:chOff x="356001" y="4140048"/>
                <a:chExt cx="6447644" cy="2017101"/>
              </a:xfrm>
            </p:grpSpPr>
            <p:pic>
              <p:nvPicPr>
                <p:cNvPr id="46" name="그림 45">
                  <a:extLst>
                    <a:ext uri="{FF2B5EF4-FFF2-40B4-BE49-F238E27FC236}">
                      <a16:creationId xmlns:a16="http://schemas.microsoft.com/office/drawing/2014/main" id="{2DF25821-BEE5-D529-1074-CF7950D53B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rcRect r="762"/>
                <a:stretch/>
              </p:blipFill>
              <p:spPr>
                <a:xfrm>
                  <a:off x="356001" y="4140048"/>
                  <a:ext cx="3003254" cy="708698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  <a:effectLst/>
              </p:spPr>
            </p:pic>
            <p:pic>
              <p:nvPicPr>
                <p:cNvPr id="47" name="그림 46">
                  <a:extLst>
                    <a:ext uri="{FF2B5EF4-FFF2-40B4-BE49-F238E27FC236}">
                      <a16:creationId xmlns:a16="http://schemas.microsoft.com/office/drawing/2014/main" id="{769E03BB-77BD-2F0C-3301-0C02AD88B6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6001" y="4933787"/>
                  <a:ext cx="3003254" cy="122336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  <a:effectLst/>
              </p:spPr>
            </p:pic>
            <p:pic>
              <p:nvPicPr>
                <p:cNvPr id="48" name="그림 47">
                  <a:extLst>
                    <a:ext uri="{FF2B5EF4-FFF2-40B4-BE49-F238E27FC236}">
                      <a16:creationId xmlns:a16="http://schemas.microsoft.com/office/drawing/2014/main" id="{BD960E07-F584-3635-B7AC-C22944A82F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41810" y="4140048"/>
                  <a:ext cx="3361835" cy="201710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sp>
            <p:nvSpPr>
              <p:cNvPr id="55" name="오른쪽 화살표[R] 54">
                <a:extLst>
                  <a:ext uri="{FF2B5EF4-FFF2-40B4-BE49-F238E27FC236}">
                    <a16:creationId xmlns:a16="http://schemas.microsoft.com/office/drawing/2014/main" id="{71E7961C-762F-5EF5-BF75-5FF058C4082C}"/>
                  </a:ext>
                </a:extLst>
              </p:cNvPr>
              <p:cNvSpPr/>
              <p:nvPr/>
            </p:nvSpPr>
            <p:spPr>
              <a:xfrm>
                <a:off x="7029783" y="5057054"/>
                <a:ext cx="650356" cy="183087"/>
              </a:xfrm>
              <a:prstGeom prst="rightArrow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07478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3484D-2D9E-E2C1-4FF7-812AA50ED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91D733-CC46-3EBF-7FE4-BBF3591B6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SP 800-131A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7B82408-F69F-34AF-F2D0-48149DE6170A}"/>
              </a:ext>
            </a:extLst>
          </p:cNvPr>
          <p:cNvGrpSpPr/>
          <p:nvPr/>
        </p:nvGrpSpPr>
        <p:grpSpPr>
          <a:xfrm>
            <a:off x="411920" y="1257769"/>
            <a:ext cx="11368160" cy="2078355"/>
            <a:chOff x="411920" y="1257769"/>
            <a:chExt cx="11368160" cy="2078355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7C599CB-302D-1AC8-E80D-4B5680B7A29F}"/>
                </a:ext>
              </a:extLst>
            </p:cNvPr>
            <p:cNvGrpSpPr/>
            <p:nvPr/>
          </p:nvGrpSpPr>
          <p:grpSpPr>
            <a:xfrm>
              <a:off x="411921" y="1257769"/>
              <a:ext cx="9939386" cy="1078923"/>
              <a:chOff x="486310" y="1085502"/>
              <a:chExt cx="9939386" cy="1078923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0B5EF408-394C-B2D1-8B36-4177E19B80BB}"/>
                  </a:ext>
                </a:extLst>
              </p:cNvPr>
              <p:cNvGrpSpPr/>
              <p:nvPr/>
            </p:nvGrpSpPr>
            <p:grpSpPr>
              <a:xfrm>
                <a:off x="486310" y="1085502"/>
                <a:ext cx="9939386" cy="329405"/>
                <a:chOff x="503361" y="1084783"/>
                <a:chExt cx="9939386" cy="329405"/>
              </a:xfrm>
            </p:grpSpPr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C2FAEA3E-9103-40A0-D29B-23E0486AD1C4}"/>
                    </a:ext>
                  </a:extLst>
                </p:cNvPr>
                <p:cNvSpPr/>
                <p:nvPr/>
              </p:nvSpPr>
              <p:spPr>
                <a:xfrm>
                  <a:off x="503361" y="1084783"/>
                  <a:ext cx="1498160" cy="329405"/>
                </a:xfrm>
                <a:prstGeom prst="rect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latin typeface="Gmarket Sans TTF Medium" panose="02000000000000000000" pitchFamily="2" charset="-128"/>
                      <a:ea typeface="Gmarket Sans TTF Medium" panose="02000000000000000000" pitchFamily="2" charset="-128"/>
                    </a:rPr>
                    <a:t>난수 비트 생성</a:t>
                  </a:r>
                  <a:endParaRPr kumimoji="1" lang="ko-KR" altLang="en-US" sz="1600" dirty="0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A941CDB-A14D-BBB0-48CC-A6234DE0D15B}"/>
                    </a:ext>
                  </a:extLst>
                </p:cNvPr>
                <p:cNvSpPr txBox="1"/>
                <p:nvPr/>
              </p:nvSpPr>
              <p:spPr>
                <a:xfrm>
                  <a:off x="2001521" y="1105878"/>
                  <a:ext cx="8441226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kumimoji="1" lang="en-US" altLang="ko-KR" sz="1400" dirty="0">
                      <a:latin typeface="Gmarket Sans TTF Medium" panose="02000000000000000000" pitchFamily="2" charset="-128"/>
                      <a:ea typeface="Gmarket Sans TTF Medium" panose="02000000000000000000" pitchFamily="2" charset="-128"/>
                    </a:rPr>
                    <a:t>[SP 800-90A]</a:t>
                  </a:r>
                  <a:r>
                    <a:rPr kumimoji="1" lang="ko-KR" altLang="en-US" sz="1400" dirty="0">
                      <a:latin typeface="Gmarket Sans TTF Medium" panose="02000000000000000000" pitchFamily="2" charset="-128"/>
                      <a:ea typeface="Gmarket Sans TTF Medium" panose="02000000000000000000" pitchFamily="2" charset="-128"/>
                    </a:rPr>
                    <a:t>는 </a:t>
                  </a:r>
                  <a:r>
                    <a:rPr kumimoji="1" lang="en-US" altLang="ko-KR" sz="1400" dirty="0" err="1">
                      <a:latin typeface="Gmarket Sans TTF Medium" panose="02000000000000000000" pitchFamily="2" charset="-128"/>
                      <a:ea typeface="Gmarket Sans TTF Medium" panose="02000000000000000000" pitchFamily="2" charset="-128"/>
                    </a:rPr>
                    <a:t>Hash_DRBG</a:t>
                  </a:r>
                  <a:r>
                    <a:rPr kumimoji="1" lang="en-US" altLang="ko-KR" sz="1400" dirty="0">
                      <a:latin typeface="Gmarket Sans TTF Medium" panose="02000000000000000000" pitchFamily="2" charset="-128"/>
                      <a:ea typeface="Gmarket Sans TTF Medium" panose="02000000000000000000" pitchFamily="2" charset="-128"/>
                    </a:rPr>
                    <a:t>, HMAC_DRBG, CTR_DRBG</a:t>
                  </a:r>
                  <a:r>
                    <a:rPr kumimoji="1" lang="ko-KR" altLang="en-US" sz="1400" dirty="0">
                      <a:latin typeface="Gmarket Sans TTF Medium" panose="02000000000000000000" pitchFamily="2" charset="-128"/>
                      <a:ea typeface="Gmarket Sans TTF Medium" panose="02000000000000000000" pitchFamily="2" charset="-128"/>
                    </a:rPr>
                    <a:t>와 관련된 내용이 포함되어 있음 </a:t>
                  </a:r>
                  <a:endParaRPr lang="ko-KR" altLang="en-US" sz="1400" dirty="0"/>
                </a:p>
              </p:txBody>
            </p:sp>
          </p:grpSp>
          <p:sp>
            <p:nvSpPr>
              <p:cNvPr id="12" name="오른쪽 화살표[R] 11">
                <a:extLst>
                  <a:ext uri="{FF2B5EF4-FFF2-40B4-BE49-F238E27FC236}">
                    <a16:creationId xmlns:a16="http://schemas.microsoft.com/office/drawing/2014/main" id="{7F59FA45-D2A0-A1BE-85A9-18D01FB1FF7A}"/>
                  </a:ext>
                </a:extLst>
              </p:cNvPr>
              <p:cNvSpPr/>
              <p:nvPr/>
            </p:nvSpPr>
            <p:spPr>
              <a:xfrm>
                <a:off x="6155091" y="1981338"/>
                <a:ext cx="650356" cy="183087"/>
              </a:xfrm>
              <a:prstGeom prst="rightArrow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6668799-2DD7-A659-1655-B42CC57B0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5490" b="2618"/>
            <a:stretch/>
          </p:blipFill>
          <p:spPr>
            <a:xfrm>
              <a:off x="6915556" y="1734612"/>
              <a:ext cx="4864524" cy="102107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CE6BCDB-77F3-A151-A839-F59B6DF19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1920" y="1733238"/>
              <a:ext cx="2704738" cy="12422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F189786-7668-CB2F-0FBF-42003C9DD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91466" y="1979217"/>
              <a:ext cx="2704738" cy="13569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B5B4E04-11EE-40E6-0DD8-7FB1D26C34DA}"/>
              </a:ext>
            </a:extLst>
          </p:cNvPr>
          <p:cNvGrpSpPr/>
          <p:nvPr/>
        </p:nvGrpSpPr>
        <p:grpSpPr>
          <a:xfrm>
            <a:off x="411920" y="3489949"/>
            <a:ext cx="10195119" cy="335218"/>
            <a:chOff x="411921" y="3409962"/>
            <a:chExt cx="10195119" cy="33521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0D0A1E0-9558-790B-B774-E71EE5C06C75}"/>
                </a:ext>
              </a:extLst>
            </p:cNvPr>
            <p:cNvSpPr/>
            <p:nvPr/>
          </p:nvSpPr>
          <p:spPr>
            <a:xfrm>
              <a:off x="411921" y="3409962"/>
              <a:ext cx="878399" cy="32940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키 합의</a:t>
              </a:r>
              <a:endParaRPr kumimoji="1" lang="ko-KR" altLang="en-US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A51EE0-BBDC-ED53-CA15-CBB4C7C7E89F}"/>
                </a:ext>
              </a:extLst>
            </p:cNvPr>
            <p:cNvSpPr txBox="1"/>
            <p:nvPr/>
          </p:nvSpPr>
          <p:spPr>
            <a:xfrm>
              <a:off x="1290320" y="3437403"/>
              <a:ext cx="93167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R" altLang="en-US" sz="14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도메인 매개변수</a:t>
              </a:r>
              <a:r>
                <a:rPr kumimoji="1" lang="en-US" altLang="ko-KR" sz="14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(Domain Parameters)</a:t>
              </a:r>
              <a:r>
                <a:rPr kumimoji="1" lang="ko-KR" altLang="en-US" sz="14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의 길이에 따라 보안 강도가 달라지며</a:t>
              </a:r>
              <a:r>
                <a:rPr kumimoji="1" lang="en-US" altLang="ko-KR" sz="14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,</a:t>
              </a:r>
              <a:r>
                <a:rPr kumimoji="1" lang="ko-KR" altLang="en-US" sz="14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 </a:t>
              </a:r>
              <a:r>
                <a:rPr kumimoji="1" lang="en-US" altLang="ko-KR" sz="14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[SP 800-56A]</a:t>
              </a:r>
              <a:r>
                <a:rPr kumimoji="1" lang="ko-KR" altLang="en-US" sz="1400" dirty="0" err="1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를</a:t>
              </a:r>
              <a:r>
                <a:rPr kumimoji="1" lang="ko-KR" altLang="en-US" sz="14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 참고함</a:t>
              </a:r>
              <a:endParaRPr lang="ko-KR" altLang="en-US" sz="1400"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3FB1384-72A3-DF87-F154-9976606D41DE}"/>
              </a:ext>
            </a:extLst>
          </p:cNvPr>
          <p:cNvGrpSpPr/>
          <p:nvPr/>
        </p:nvGrpSpPr>
        <p:grpSpPr>
          <a:xfrm>
            <a:off x="876802" y="3829064"/>
            <a:ext cx="10507783" cy="2868433"/>
            <a:chOff x="512426" y="3865535"/>
            <a:chExt cx="10507783" cy="2868433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CA6D7F6-3D20-C320-AA7A-61A7155F2CE9}"/>
                </a:ext>
              </a:extLst>
            </p:cNvPr>
            <p:cNvGrpSpPr/>
            <p:nvPr/>
          </p:nvGrpSpPr>
          <p:grpSpPr>
            <a:xfrm>
              <a:off x="6915556" y="4558838"/>
              <a:ext cx="4104653" cy="1481826"/>
              <a:chOff x="3340240" y="3843833"/>
              <a:chExt cx="4104653" cy="1481826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09787ABB-FBE5-81E5-D52A-1F6A234E31C1}"/>
                  </a:ext>
                </a:extLst>
              </p:cNvPr>
              <p:cNvSpPr/>
              <p:nvPr/>
            </p:nvSpPr>
            <p:spPr>
              <a:xfrm>
                <a:off x="3340240" y="3843833"/>
                <a:ext cx="4104653" cy="14818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11A6970A-FB51-908A-1263-1BAC2C3EA8A6}"/>
                  </a:ext>
                </a:extLst>
              </p:cNvPr>
              <p:cNvGrpSpPr/>
              <p:nvPr/>
            </p:nvGrpSpPr>
            <p:grpSpPr>
              <a:xfrm>
                <a:off x="3411360" y="3868795"/>
                <a:ext cx="4003053" cy="1385609"/>
                <a:chOff x="4506383" y="491301"/>
                <a:chExt cx="4003053" cy="1385609"/>
              </a:xfrm>
            </p:grpSpPr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59CBC077-1708-9F60-9F10-2DD89A1B37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 t="76782"/>
                <a:stretch/>
              </p:blipFill>
              <p:spPr>
                <a:xfrm>
                  <a:off x="4506383" y="1039247"/>
                  <a:ext cx="4003053" cy="837663"/>
                </a:xfrm>
                <a:prstGeom prst="rect">
                  <a:avLst/>
                </a:prstGeom>
              </p:spPr>
            </p:pic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98D3F17F-F137-A642-41E5-30166A5779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 t="3838" b="80766"/>
                <a:stretch/>
              </p:blipFill>
              <p:spPr>
                <a:xfrm>
                  <a:off x="4506383" y="491301"/>
                  <a:ext cx="4003053" cy="555475"/>
                </a:xfrm>
                <a:prstGeom prst="rect">
                  <a:avLst/>
                </a:prstGeom>
              </p:spPr>
            </p:pic>
          </p:grpSp>
        </p:grpSp>
        <p:sp>
          <p:nvSpPr>
            <p:cNvPr id="36" name="오른쪽 화살표[R] 35">
              <a:extLst>
                <a:ext uri="{FF2B5EF4-FFF2-40B4-BE49-F238E27FC236}">
                  <a16:creationId xmlns:a16="http://schemas.microsoft.com/office/drawing/2014/main" id="{5E81384C-84FB-04BF-59E6-D5A8CC8EA879}"/>
                </a:ext>
              </a:extLst>
            </p:cNvPr>
            <p:cNvSpPr/>
            <p:nvPr/>
          </p:nvSpPr>
          <p:spPr>
            <a:xfrm>
              <a:off x="6080702" y="5255817"/>
              <a:ext cx="650356" cy="183087"/>
            </a:xfrm>
            <a:prstGeom prst="right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8A004C34-D94C-1C6C-0E52-86AB44B202BD}"/>
                </a:ext>
              </a:extLst>
            </p:cNvPr>
            <p:cNvGrpSpPr/>
            <p:nvPr/>
          </p:nvGrpSpPr>
          <p:grpSpPr>
            <a:xfrm>
              <a:off x="512426" y="3865535"/>
              <a:ext cx="5383778" cy="2868433"/>
              <a:chOff x="512426" y="3865535"/>
              <a:chExt cx="5383778" cy="2868433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A1569C25-3C90-B0A8-8761-8B874CE9B3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2426" y="4716750"/>
                <a:ext cx="2679040" cy="126122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/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2150CFFD-1320-273D-266A-9E8C29F55E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62586" y="3865535"/>
                <a:ext cx="2633618" cy="286843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94761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3FB0D-BD80-7345-E37C-959867858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52E34-9A96-F0E1-EC58-1ED49890F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SP 800-131A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40D9157-5A5C-09FA-DFB4-0ABBF8D62BC3}"/>
              </a:ext>
            </a:extLst>
          </p:cNvPr>
          <p:cNvGrpSpPr/>
          <p:nvPr/>
        </p:nvGrpSpPr>
        <p:grpSpPr>
          <a:xfrm>
            <a:off x="411920" y="4265744"/>
            <a:ext cx="10865680" cy="329405"/>
            <a:chOff x="411920" y="3836741"/>
            <a:chExt cx="10865680" cy="32940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41E2241-B5E5-E041-C0A0-78F8AD8CF60A}"/>
                </a:ext>
              </a:extLst>
            </p:cNvPr>
            <p:cNvSpPr/>
            <p:nvPr/>
          </p:nvSpPr>
          <p:spPr>
            <a:xfrm>
              <a:off x="411920" y="3836741"/>
              <a:ext cx="1762320" cy="32940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6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메시지 인증 코드</a:t>
              </a:r>
              <a:endParaRPr kumimoji="1" lang="ko-KR" altLang="en-US" sz="16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DEBD120-CB2F-C774-7FBF-CF33C63BC542}"/>
                </a:ext>
              </a:extLst>
            </p:cNvPr>
            <p:cNvSpPr txBox="1"/>
            <p:nvPr/>
          </p:nvSpPr>
          <p:spPr>
            <a:xfrm>
              <a:off x="2174240" y="3858369"/>
              <a:ext cx="91033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[SP 800-224], [SP 800-38B], [SP 800-38D], [SP 800-185]</a:t>
              </a:r>
              <a:r>
                <a:rPr lang="ko-KR" altLang="en-US" sz="1400" dirty="0" err="1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에</a:t>
              </a:r>
              <a:r>
                <a:rPr lang="ko-KR" altLang="en-US" sz="14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 명시된 키</a:t>
              </a:r>
              <a:r>
                <a:rPr lang="en-US" altLang="ko-KR" sz="14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-</a:t>
              </a:r>
              <a:r>
                <a:rPr lang="ko-KR" altLang="en-US" sz="14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해시 등의 알고리즘 표준을 참고함</a:t>
              </a:r>
              <a:endParaRPr lang="ko-KR" altLang="en-US" sz="1400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F005DE3-60E8-C8F6-3C66-4BB9508681B0}"/>
              </a:ext>
            </a:extLst>
          </p:cNvPr>
          <p:cNvGrpSpPr/>
          <p:nvPr/>
        </p:nvGrpSpPr>
        <p:grpSpPr>
          <a:xfrm>
            <a:off x="5184205" y="4718369"/>
            <a:ext cx="6471683" cy="1700808"/>
            <a:chOff x="-1047827" y="2384763"/>
            <a:chExt cx="6471683" cy="170080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881C14A-185F-DADE-577B-60FFA0A4A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390"/>
            <a:stretch/>
          </p:blipFill>
          <p:spPr>
            <a:xfrm>
              <a:off x="-1047827" y="2384763"/>
              <a:ext cx="3287718" cy="1700807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B46B32F-DB8C-C6DB-518E-1A1D6A979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60074" y="2384764"/>
              <a:ext cx="3063782" cy="1700807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114C11AC-346A-CAD7-499F-64A7A9694661}"/>
              </a:ext>
            </a:extLst>
          </p:cNvPr>
          <p:cNvSpPr/>
          <p:nvPr/>
        </p:nvSpPr>
        <p:spPr>
          <a:xfrm>
            <a:off x="4281586" y="5477228"/>
            <a:ext cx="650356" cy="183087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4CF2EDF-F331-653D-9E1D-4DA052FA0AA2}"/>
              </a:ext>
            </a:extLst>
          </p:cNvPr>
          <p:cNvGrpSpPr/>
          <p:nvPr/>
        </p:nvGrpSpPr>
        <p:grpSpPr>
          <a:xfrm>
            <a:off x="411921" y="1257769"/>
            <a:ext cx="11243968" cy="2864070"/>
            <a:chOff x="411921" y="1257769"/>
            <a:chExt cx="11243968" cy="286407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8721EE7-373C-F38C-EFE5-F62AEDC6D221}"/>
                </a:ext>
              </a:extLst>
            </p:cNvPr>
            <p:cNvSpPr/>
            <p:nvPr/>
          </p:nvSpPr>
          <p:spPr>
            <a:xfrm>
              <a:off x="411921" y="1257769"/>
              <a:ext cx="1142559" cy="32940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해시 함수</a:t>
              </a:r>
              <a:endParaRPr kumimoji="1" lang="ko-KR" altLang="en-US" sz="16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6BF208-55C8-69D5-318C-8FAA79CC6DB6}"/>
                </a:ext>
              </a:extLst>
            </p:cNvPr>
            <p:cNvSpPr txBox="1"/>
            <p:nvPr/>
          </p:nvSpPr>
          <p:spPr>
            <a:xfrm>
              <a:off x="1554480" y="1289227"/>
              <a:ext cx="953008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R" altLang="en-US" sz="14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해시 함수 표준에 대한 내용은 </a:t>
              </a:r>
              <a:r>
                <a:rPr kumimoji="1" lang="en-US" altLang="ko-KR" sz="14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[FIPS 180], [FIPS 202], [SP 800-185]</a:t>
              </a:r>
              <a:r>
                <a:rPr kumimoji="1" lang="ko-KR" altLang="en-US" sz="14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을 참고하고</a:t>
              </a:r>
              <a:r>
                <a:rPr kumimoji="1" lang="en-US" altLang="ko-KR" sz="14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,</a:t>
              </a:r>
              <a:r>
                <a:rPr kumimoji="1" lang="ko-KR" altLang="en-US" sz="14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 보안 강도는 </a:t>
              </a:r>
              <a:r>
                <a:rPr kumimoji="1" lang="en" altLang="ko-KR" sz="14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SP 800-5</a:t>
              </a:r>
              <a:r>
                <a:rPr kumimoji="1" lang="en-US" altLang="ko-KR" sz="14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7</a:t>
              </a:r>
              <a:r>
                <a:rPr kumimoji="1" lang="ko-KR" altLang="en-US" sz="14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을 참고함</a:t>
              </a:r>
              <a:endParaRPr lang="ko-KR" altLang="en-US" sz="1400" dirty="0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A8A0BFB-DC42-9D00-1A6C-47FDC197B478}"/>
                </a:ext>
              </a:extLst>
            </p:cNvPr>
            <p:cNvGrpSpPr/>
            <p:nvPr/>
          </p:nvGrpSpPr>
          <p:grpSpPr>
            <a:xfrm>
              <a:off x="7775855" y="1727804"/>
              <a:ext cx="3880034" cy="2394035"/>
              <a:chOff x="7775855" y="1605664"/>
              <a:chExt cx="3880034" cy="2394035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B45136BD-2673-445D-009E-EFF579721F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t="7640"/>
              <a:stretch/>
            </p:blipFill>
            <p:spPr>
              <a:xfrm>
                <a:off x="7775856" y="1605664"/>
                <a:ext cx="3880033" cy="182333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9133F9AE-01EA-DE8D-1C89-844F7B6105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t="26315"/>
              <a:stretch/>
            </p:blipFill>
            <p:spPr>
              <a:xfrm>
                <a:off x="7775855" y="3572905"/>
                <a:ext cx="3880033" cy="42679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6" name="오른쪽 화살표[R] 15">
              <a:extLst>
                <a:ext uri="{FF2B5EF4-FFF2-40B4-BE49-F238E27FC236}">
                  <a16:creationId xmlns:a16="http://schemas.microsoft.com/office/drawing/2014/main" id="{94FA2736-853F-78D1-BA46-E2CB8A0181A9}"/>
                </a:ext>
              </a:extLst>
            </p:cNvPr>
            <p:cNvSpPr/>
            <p:nvPr/>
          </p:nvSpPr>
          <p:spPr>
            <a:xfrm>
              <a:off x="6756400" y="2808800"/>
              <a:ext cx="650356" cy="183087"/>
            </a:xfrm>
            <a:prstGeom prst="right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9B6F283-4BC5-A53F-27D6-2A0074916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9107" y="1802036"/>
              <a:ext cx="3011022" cy="1029844"/>
            </a:xfrm>
            <a:prstGeom prst="rect">
              <a:avLst/>
            </a:prstGeom>
            <a:ln>
              <a:solidFill>
                <a:schemeClr val="tx1"/>
              </a:solidFill>
            </a:ln>
            <a:effectLst/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B347F4F-F34A-315F-94CF-6A860A86F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26415" y="1805373"/>
              <a:ext cx="2811053" cy="10310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D84FBB7-3363-4288-4E5F-2C01CCFB8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72664" y="2902760"/>
              <a:ext cx="3307502" cy="11727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B3C7E5BA-82D6-382D-3FF6-4123A35BCE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606" y="4854293"/>
            <a:ext cx="3287717" cy="14289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6177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7CEE8-ABB4-4CBA-EAF3-118DFD4BA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4DEE0D-2971-1639-3EFE-602CB672A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인증서 유효기간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C7CB37-2250-4A3E-611E-099D3954F0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362575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인증서 체인 </a:t>
            </a:r>
            <a:endParaRPr lang="en-US" altLang="ko-KR" sz="24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914400" lvl="1" indent="-457200">
              <a:buAutoNum type="arabicPeriod"/>
            </a:pPr>
            <a:r>
              <a:rPr lang="en-US" altLang="ko-KR" sz="2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Root CA</a:t>
            </a:r>
            <a:r>
              <a:rPr lang="ko-KR" altLang="en-US" sz="2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 </a:t>
            </a:r>
            <a:r>
              <a:rPr lang="en-US" altLang="ko-KR" sz="2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Intermediate</a:t>
            </a:r>
            <a:r>
              <a:rPr lang="ko-KR" altLang="en-US" sz="2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2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CA</a:t>
            </a:r>
            <a:r>
              <a:rPr lang="ko-KR" altLang="en-US" sz="2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 인증</a:t>
            </a:r>
            <a:endParaRPr lang="en-US" altLang="ko-KR" sz="20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914400" lvl="1" indent="-457200">
              <a:buAutoNum type="arabicPeriod"/>
            </a:pPr>
            <a:r>
              <a:rPr lang="en-US" altLang="ko-KR" sz="2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Intermediate CA</a:t>
            </a:r>
            <a:r>
              <a:rPr lang="ko-KR" altLang="en-US" sz="2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 </a:t>
            </a:r>
            <a:r>
              <a:rPr lang="en-US" altLang="ko-KR" sz="2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End-entity</a:t>
            </a:r>
            <a:r>
              <a:rPr lang="ko-KR" altLang="en-US" sz="2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 인증</a:t>
            </a:r>
            <a:endParaRPr lang="en-US" altLang="ko-KR" sz="20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1"/>
            <a:endParaRPr lang="ko-KR" altLang="en-US" sz="20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C278C6-06AE-F873-A31E-4A1AEBA6F0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93"/>
          <a:stretch>
            <a:fillRect/>
          </a:stretch>
        </p:blipFill>
        <p:spPr bwMode="auto">
          <a:xfrm>
            <a:off x="558208" y="2801426"/>
            <a:ext cx="8620240" cy="217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0094524-64F7-4B42-15A2-8DE5D92B5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5389" y="1114075"/>
            <a:ext cx="2614691" cy="17869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30564CF-CC6A-127D-9A16-12DF78BAB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0784" y="4980553"/>
            <a:ext cx="1935087" cy="69120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AC351DB-AA77-7E7B-73B7-233FFCF883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287" y="5075477"/>
            <a:ext cx="1766073" cy="7178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71434D2-591B-E4A0-06AE-8D1D50623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0374" y="5075477"/>
            <a:ext cx="1894452" cy="56596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E265050-786C-7D04-E96A-E64D951BF6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2038" y="3180334"/>
            <a:ext cx="1894452" cy="5659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90477DD-EDB9-D687-544E-D20CDD58C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1720" y="4250894"/>
            <a:ext cx="1935087" cy="6912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BF49D6-3E01-F15E-1B6D-97284A851C99}"/>
              </a:ext>
            </a:extLst>
          </p:cNvPr>
          <p:cNvSpPr txBox="1"/>
          <p:nvPr/>
        </p:nvSpPr>
        <p:spPr>
          <a:xfrm>
            <a:off x="9532038" y="4980553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Digicert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자회사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803D379A-34EE-75FC-FB90-F16AC89C0ED2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10479264" y="3746295"/>
            <a:ext cx="0" cy="5045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7E8A596-208F-6404-AEC1-8031006E7880}"/>
              </a:ext>
            </a:extLst>
          </p:cNvPr>
          <p:cNvSpPr txBox="1"/>
          <p:nvPr/>
        </p:nvSpPr>
        <p:spPr>
          <a:xfrm>
            <a:off x="3958749" y="6172261"/>
            <a:ext cx="5219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중간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CA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인증서는 보통 루트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CA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가 발급하고 운영</a:t>
            </a:r>
          </a:p>
        </p:txBody>
      </p:sp>
    </p:spTree>
    <p:extLst>
      <p:ext uri="{BB962C8B-B14F-4D97-AF65-F5344CB8AC3E}">
        <p14:creationId xmlns:p14="http://schemas.microsoft.com/office/powerpoint/2010/main" val="2170959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FDB51-7B56-197A-D2F2-82B84875E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3BA00-DEB3-1CE0-7754-791D1EBED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인증서 유효기간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8D6B5D-4979-937D-D8A2-071809C102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362575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인증서의 유효기간은 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Certification Authority/Browser Forum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에서 </a:t>
            </a:r>
            <a:r>
              <a:rPr lang="ko-KR" altLang="en-US" b="1" dirty="0">
                <a:solidFill>
                  <a:srgbClr val="0070C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회원들의 투표를 통해 결정</a:t>
            </a:r>
            <a:endParaRPr lang="en-US" altLang="ko-KR" b="1" dirty="0">
              <a:solidFill>
                <a:srgbClr val="0070C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1"/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CA/B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포럼은 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TLS/SSL, X.509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인증서 등을 사용하는</a:t>
            </a:r>
            <a:b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</a:b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 기관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브라우저 공급업체 그리고 애플리케이션 공급 업체 등이 자발적으로 결성한 단체</a:t>
            </a:r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1"/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2005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년 설립 후 </a:t>
            </a:r>
            <a:r>
              <a:rPr lang="en-US" altLang="ko-KR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CA </a:t>
            </a:r>
            <a:r>
              <a:rPr lang="ko-KR" altLang="en-US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업계의 표준을 정의</a:t>
            </a:r>
            <a:endParaRPr lang="en-US" altLang="ko-KR" b="1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1"/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현재의 </a:t>
            </a:r>
            <a:r>
              <a:rPr lang="en-US" altLang="ko-KR" b="1" dirty="0">
                <a:solidFill>
                  <a:srgbClr val="0070C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TLS </a:t>
            </a:r>
            <a:r>
              <a:rPr lang="ko-KR" altLang="en-US" b="1" dirty="0">
                <a:solidFill>
                  <a:srgbClr val="0070C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인증서의 유효 기간은 </a:t>
            </a:r>
            <a:r>
              <a:rPr lang="en-US" altLang="ko-KR" b="1" dirty="0">
                <a:solidFill>
                  <a:srgbClr val="0070C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397</a:t>
            </a:r>
            <a:r>
              <a:rPr lang="ko-KR" altLang="en-US" b="1" dirty="0">
                <a:solidFill>
                  <a:srgbClr val="0070C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</a:t>
            </a:r>
            <a:r>
              <a:rPr lang="en-US" altLang="ko-KR" b="1" dirty="0">
                <a:solidFill>
                  <a:srgbClr val="0070C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lang="ko-KR" altLang="en-US" b="1" dirty="0">
                <a:solidFill>
                  <a:srgbClr val="0070C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약 </a:t>
            </a:r>
            <a:r>
              <a:rPr lang="en-US" altLang="ko-KR" b="1" dirty="0">
                <a:solidFill>
                  <a:srgbClr val="0070C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13</a:t>
            </a:r>
            <a:r>
              <a:rPr lang="ko-KR" altLang="en-US" b="1" dirty="0">
                <a:solidFill>
                  <a:srgbClr val="0070C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개월</a:t>
            </a:r>
            <a:r>
              <a:rPr lang="en-US" altLang="ko-KR" b="1" dirty="0">
                <a:solidFill>
                  <a:srgbClr val="0070C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이며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b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</a:b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이는 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2020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년 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9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월에 재정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이전에는 최대 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825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endParaRPr lang="ko-KR" altLang="en-US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596D825-EA9A-17BC-5EB5-763E2F630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570" y="5424341"/>
            <a:ext cx="4194860" cy="77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416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60BD2-CE0D-4B08-20EF-147FD697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A3290C-0F77-F25D-7D2B-B2B913386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인증서 유효기간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C45F9C-FA4F-B5F9-4CBE-513CE698C1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362575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PKI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인증서 유효기간 단축</a:t>
            </a:r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1"/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2024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년 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8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월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Apple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은 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CA/B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의 서버 인증서 그룹에서 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TLS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인증서의 수명과 유효성 검사를 위한 재사용 </a:t>
            </a:r>
            <a:r>
              <a:rPr lang="ko-KR" altLang="en-US" b="1" dirty="0">
                <a:solidFill>
                  <a:srgbClr val="0070C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기간을 단축하는 것을 제시</a:t>
            </a:r>
            <a:endParaRPr lang="en-US" altLang="ko-KR" b="1" dirty="0">
              <a:solidFill>
                <a:srgbClr val="0070C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1"/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457200" lvl="1" indent="0">
              <a:buNone/>
            </a:pPr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1"/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인증서 유효기간 단축 효과</a:t>
            </a:r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2"/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보안 강화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인증서는 오래될 수록 정보가 부정확해질 가능성이 높아지므로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짧은 기간은 더 </a:t>
            </a:r>
            <a:b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</a:b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신뢰할 수 있는 인증서로 사용 가능</a:t>
            </a:r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2"/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위험 감소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도메인 만료나 키 탈취 등의 보안 사고 시 피해 기간이 최소화</a:t>
            </a:r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2"/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암호화 전환 용이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새로운 암호화 기술로의 빠른 전환이 가능</a:t>
            </a:r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2"/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1"/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2025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년 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4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월 투표가 종료되고 </a:t>
            </a:r>
            <a:r>
              <a:rPr lang="ko-KR" altLang="en-US" b="1" dirty="0">
                <a:solidFill>
                  <a:srgbClr val="0070C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유효기간 단축 최종 확정</a:t>
            </a:r>
            <a:endParaRPr lang="en-US" altLang="ko-KR" b="1" dirty="0">
              <a:solidFill>
                <a:srgbClr val="0070C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2"/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새로운 유효기간을 설정하기 위해 </a:t>
            </a:r>
            <a:r>
              <a:rPr lang="ko-KR" altLang="en-US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인증서 관리의 자동화가 필수적으로 요구</a:t>
            </a:r>
            <a:endParaRPr lang="en-US" altLang="ko-KR" b="1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C7B028-230F-F9F6-FD37-D23F8A587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468" y="2432755"/>
            <a:ext cx="6080760" cy="126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691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50FAF6-889F-8F28-CCFA-63718EA9C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NIST Accordion &amp;</a:t>
            </a:r>
            <a:r>
              <a:rPr kumimoji="1"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Wider Variant of AES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1D786F-0E8A-2C8D-1F2C-BFD9A85B67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562040"/>
          </a:xfrm>
        </p:spPr>
        <p:txBody>
          <a:bodyPr>
            <a:normAutofit/>
          </a:bodyPr>
          <a:lstStyle/>
          <a:p>
            <a:r>
              <a:rPr kumimoji="1" lang="en-US" altLang="ko-KR" sz="2400" dirty="0"/>
              <a:t>NIST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IR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8459</a:t>
            </a:r>
            <a:r>
              <a:rPr kumimoji="1" lang="ko-KR" altLang="en-US" sz="2400" dirty="0"/>
              <a:t> 보고서</a:t>
            </a:r>
            <a:endParaRPr kumimoji="1" lang="en-US" altLang="ko-KR" sz="2400" dirty="0"/>
          </a:p>
          <a:p>
            <a:pPr lvl="1"/>
            <a:r>
              <a:rPr kumimoji="1" lang="en-US" altLang="ko-KR" sz="2000" dirty="0"/>
              <a:t>2024</a:t>
            </a:r>
            <a:r>
              <a:rPr kumimoji="1" lang="ko-KR" altLang="en-US" sz="2000" dirty="0"/>
              <a:t>년 </a:t>
            </a:r>
            <a:r>
              <a:rPr kumimoji="1" lang="en-US" altLang="ko-KR" sz="2000" dirty="0"/>
              <a:t>9</a:t>
            </a:r>
            <a:r>
              <a:rPr kumimoji="1" lang="ko-KR" altLang="en-US" sz="2000" dirty="0"/>
              <a:t>월 발행된 보고서로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NIST 800-38 </a:t>
            </a:r>
            <a:r>
              <a:rPr kumimoji="1" lang="ko-KR" altLang="en-US" sz="2000" dirty="0"/>
              <a:t>시리즈에 명시된 </a:t>
            </a:r>
            <a:r>
              <a:rPr kumimoji="1" lang="ko-KR" altLang="en-US" sz="2000" b="1" dirty="0">
                <a:solidFill>
                  <a:srgbClr val="0070C0"/>
                </a:solidFill>
              </a:rPr>
              <a:t>블록 암호 운영 모드들의 </a:t>
            </a:r>
            <a:r>
              <a:rPr kumimoji="1" lang="ko-KR" altLang="en-US" sz="2000" b="1" dirty="0">
                <a:highlight>
                  <a:srgbClr val="FFFF00"/>
                </a:highlight>
              </a:rPr>
              <a:t>보안 취약점</a:t>
            </a:r>
            <a:r>
              <a:rPr kumimoji="1" lang="ko-KR" altLang="en-US" sz="2000" b="1" dirty="0">
                <a:solidFill>
                  <a:srgbClr val="0070C0"/>
                </a:solidFill>
              </a:rPr>
              <a:t>을 체계적으로 분석한 보고서</a:t>
            </a:r>
            <a:endParaRPr kumimoji="1" lang="en-US" altLang="ko-KR" sz="2000" b="1" dirty="0">
              <a:solidFill>
                <a:srgbClr val="0070C0"/>
              </a:solidFill>
            </a:endParaRPr>
          </a:p>
          <a:p>
            <a:pPr lvl="1"/>
            <a:r>
              <a:rPr kumimoji="1" lang="ko-KR" altLang="en-US" sz="2000" dirty="0"/>
              <a:t>주요 문제점들</a:t>
            </a:r>
            <a:r>
              <a:rPr kumimoji="1" lang="en-US" altLang="ko-KR" sz="1600" dirty="0"/>
              <a:t>:</a:t>
            </a:r>
          </a:p>
          <a:p>
            <a:pPr lvl="2"/>
            <a:r>
              <a:rPr kumimoji="1" lang="en-US" altLang="ko-KR" sz="1600" dirty="0"/>
              <a:t>ECB </a:t>
            </a:r>
            <a:r>
              <a:rPr kumimoji="1" lang="ko-KR" altLang="en-US" sz="1600" dirty="0"/>
              <a:t>모드의 보안 취약점 </a:t>
            </a:r>
            <a:r>
              <a:rPr kumimoji="1" lang="en-US" altLang="ko-KR" sz="1600" dirty="0"/>
              <a:t>–</a:t>
            </a:r>
            <a:r>
              <a:rPr kumimoji="1" lang="ko-KR" altLang="en-US" sz="1600" dirty="0"/>
              <a:t> 동일한 </a:t>
            </a:r>
            <a:r>
              <a:rPr kumimoji="1" lang="ko-KR" altLang="en-US" sz="1600" dirty="0" err="1"/>
              <a:t>평문</a:t>
            </a:r>
            <a:r>
              <a:rPr kumimoji="1" lang="ko-KR" altLang="en-US" sz="1600" dirty="0"/>
              <a:t> 블록이 동일한 암호문을 생성하는 문제</a:t>
            </a:r>
            <a:endParaRPr kumimoji="1" lang="en-US" altLang="ko-KR" sz="1600" dirty="0"/>
          </a:p>
          <a:p>
            <a:pPr lvl="2"/>
            <a:r>
              <a:rPr kumimoji="1" lang="en-US" altLang="ko-KR" sz="1600" dirty="0"/>
              <a:t>IV/</a:t>
            </a:r>
            <a:r>
              <a:rPr kumimoji="1" lang="ko-KR" altLang="en-US" sz="1600" dirty="0"/>
              <a:t>카운터 블록 생성 오류로 인한 공격 </a:t>
            </a:r>
            <a:r>
              <a:rPr kumimoji="1" lang="en-US" altLang="ko-KR" sz="1600" dirty="0"/>
              <a:t>–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BEAST </a:t>
            </a:r>
            <a:r>
              <a:rPr kumimoji="1" lang="ko-KR" altLang="en-US" sz="1600" dirty="0"/>
              <a:t>공격 등</a:t>
            </a:r>
            <a:endParaRPr kumimoji="1" lang="en-US" altLang="ko-KR" sz="1600" dirty="0"/>
          </a:p>
          <a:p>
            <a:pPr lvl="2"/>
            <a:r>
              <a:rPr kumimoji="1" lang="ko-KR" altLang="en-US" sz="1600" dirty="0"/>
              <a:t>가변성</a:t>
            </a:r>
            <a:r>
              <a:rPr kumimoji="1" lang="en-US" altLang="ko-KR" sz="1600" dirty="0"/>
              <a:t>(Malleability </a:t>
            </a:r>
            <a:r>
              <a:rPr kumimoji="1" lang="ko-KR" altLang="en-US" sz="1600" dirty="0"/>
              <a:t>문제</a:t>
            </a:r>
            <a:r>
              <a:rPr kumimoji="1" lang="en-US" altLang="ko-KR" sz="1600" dirty="0"/>
              <a:t>)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–</a:t>
            </a:r>
            <a:r>
              <a:rPr kumimoji="1" lang="ko-KR" altLang="en-US" sz="1600" dirty="0"/>
              <a:t> 암호문 조작을 통한 예측 가능한 </a:t>
            </a:r>
            <a:r>
              <a:rPr kumimoji="1" lang="ko-KR" altLang="en-US" sz="1600" dirty="0" err="1"/>
              <a:t>평문</a:t>
            </a:r>
            <a:r>
              <a:rPr kumimoji="1" lang="ko-KR" altLang="en-US" sz="1600" dirty="0"/>
              <a:t> 변경</a:t>
            </a:r>
            <a:endParaRPr kumimoji="1" lang="en-US" altLang="ko-KR" sz="1600" dirty="0"/>
          </a:p>
          <a:p>
            <a:pPr lvl="2"/>
            <a:r>
              <a:rPr kumimoji="1" lang="ko-KR" altLang="en-US" sz="1600" b="1" dirty="0">
                <a:solidFill>
                  <a:srgbClr val="FF0000"/>
                </a:solidFill>
              </a:rPr>
              <a:t>패딩 오라클 공격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–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CBC </a:t>
            </a:r>
            <a:r>
              <a:rPr kumimoji="1" lang="ko-KR" altLang="en-US" sz="1600" dirty="0"/>
              <a:t>모드에서의 오류 응답 기반 암호 해독</a:t>
            </a:r>
            <a:endParaRPr kumimoji="1" lang="en-US" altLang="ko-KR" sz="1600" dirty="0"/>
          </a:p>
          <a:p>
            <a:pPr lvl="2"/>
            <a:r>
              <a:rPr kumimoji="1" lang="ko-KR" altLang="en-US" sz="1600" b="1" dirty="0">
                <a:solidFill>
                  <a:srgbClr val="FF0000"/>
                </a:solidFill>
              </a:rPr>
              <a:t>대용량 데이터 처리의 한계 </a:t>
            </a:r>
            <a:r>
              <a:rPr kumimoji="1" lang="en-US" altLang="ko-KR" sz="1600" dirty="0"/>
              <a:t>–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128</a:t>
            </a:r>
            <a:r>
              <a:rPr kumimoji="1" lang="ko-KR" altLang="en-US" sz="1600" dirty="0"/>
              <a:t>비트 블록 크기의 제약</a:t>
            </a:r>
            <a:endParaRPr kumimoji="1" lang="en-US" altLang="ko-KR" sz="1600" dirty="0"/>
          </a:p>
          <a:p>
            <a:pPr lvl="2"/>
            <a:endParaRPr kumimoji="1" lang="en-US" altLang="ko-KR" sz="1600" dirty="0"/>
          </a:p>
          <a:p>
            <a:pPr lvl="1"/>
            <a:r>
              <a:rPr kumimoji="1" lang="en-US" altLang="ko-KR" sz="2000" dirty="0"/>
              <a:t>2023</a:t>
            </a:r>
            <a:r>
              <a:rPr kumimoji="1" lang="ko-KR" altLang="en-US" sz="2000" dirty="0"/>
              <a:t>년 </a:t>
            </a:r>
            <a:r>
              <a:rPr kumimoji="1" lang="en-US" altLang="ko-KR" sz="2000" dirty="0"/>
              <a:t>10</a:t>
            </a:r>
            <a:r>
              <a:rPr kumimoji="1" lang="ko-KR" altLang="en-US" sz="2000" dirty="0"/>
              <a:t>월에 개최된 </a:t>
            </a:r>
            <a:r>
              <a:rPr kumimoji="1" lang="en-US" altLang="ko-KR" sz="2000" dirty="0"/>
              <a:t>3</a:t>
            </a:r>
            <a:r>
              <a:rPr kumimoji="1" lang="ko-KR" altLang="en-US" sz="2000" dirty="0"/>
              <a:t>차 블록 암호 운영 모드 워크숍에서 논의를 위한 참고 자료로 활용</a:t>
            </a:r>
            <a:endParaRPr kumimoji="1" lang="en-US" altLang="ko-KR" sz="2000" dirty="0"/>
          </a:p>
          <a:p>
            <a:pPr lvl="2"/>
            <a:r>
              <a:rPr kumimoji="1" lang="ko-KR" altLang="en-US" sz="1600" dirty="0"/>
              <a:t>기존 운용 모드들의 보안 취약점에 대한 더 안전한 대안을 제공하기 위한 방안을 논의</a:t>
            </a:r>
            <a:endParaRPr kumimoji="1" lang="en-US" altLang="ko-KR" sz="1600" dirty="0"/>
          </a:p>
          <a:p>
            <a:pPr lvl="2"/>
            <a:r>
              <a:rPr kumimoji="1" lang="en-US" altLang="ko-KR" sz="1600" dirty="0"/>
              <a:t>AWS</a:t>
            </a:r>
            <a:r>
              <a:rPr kumimoji="1" lang="ko-KR" altLang="en-US" sz="1600" dirty="0"/>
              <a:t>가 </a:t>
            </a:r>
            <a:r>
              <a:rPr kumimoji="1" lang="en-US" altLang="ko-KR" sz="1600" dirty="0"/>
              <a:t>“AES-GCM</a:t>
            </a:r>
            <a:r>
              <a:rPr kumimoji="1" lang="ko-KR" altLang="en-US" sz="1600" dirty="0"/>
              <a:t>의 실용적 문제점과 새로운 암호의 필요성</a:t>
            </a:r>
            <a:r>
              <a:rPr kumimoji="1" lang="en-US" altLang="ko-KR" sz="1600" dirty="0"/>
              <a:t>”</a:t>
            </a:r>
            <a:r>
              <a:rPr kumimoji="1" lang="ko-KR" altLang="en-US" sz="1600" dirty="0"/>
              <a:t>을 발표하며 클라우드 규모에서 </a:t>
            </a:r>
            <a:r>
              <a:rPr kumimoji="1" lang="en-US" altLang="ko-KR" sz="1600" dirty="0"/>
              <a:t>AES-GCM</a:t>
            </a:r>
            <a:r>
              <a:rPr kumimoji="1" lang="ko-KR" altLang="en-US" sz="1600" dirty="0"/>
              <a:t>을 </a:t>
            </a:r>
            <a:br>
              <a:rPr kumimoji="1" lang="en-US" altLang="ko-KR" sz="1600" dirty="0"/>
            </a:br>
            <a:r>
              <a:rPr kumimoji="1" lang="ko-KR" altLang="en-US" sz="1600" dirty="0"/>
              <a:t>안전하게 사용하는 데 있어서의 도전과제를 설명</a:t>
            </a:r>
            <a:endParaRPr kumimoji="1" lang="en-US" altLang="ko-KR" sz="1600" dirty="0"/>
          </a:p>
          <a:p>
            <a:pPr lvl="3"/>
            <a:r>
              <a:rPr kumimoji="1" lang="ko-KR" altLang="en-US" sz="1400" dirty="0"/>
              <a:t>클라우드 환경에서 수십억 개의 객체를 암호화 할 때 발생하는 </a:t>
            </a:r>
            <a:r>
              <a:rPr kumimoji="1"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키 재사용 문제</a:t>
            </a:r>
            <a:endParaRPr kumimoji="1" lang="en-US" altLang="ko-KR" sz="14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lvl="3"/>
            <a:r>
              <a:rPr kumimoji="1" lang="ko-KR" altLang="en-US" sz="1400" b="1" dirty="0" err="1">
                <a:highlight>
                  <a:srgbClr val="FFFF00"/>
                </a:highlight>
              </a:rPr>
              <a:t>논스</a:t>
            </a:r>
            <a:r>
              <a:rPr kumimoji="1" lang="ko-KR" altLang="en-US" sz="1400" b="1" dirty="0">
                <a:highlight>
                  <a:srgbClr val="FFFF00"/>
                </a:highlight>
              </a:rPr>
              <a:t> 충돌 위험과 성능 병목 현상</a:t>
            </a:r>
            <a:endParaRPr kumimoji="1" lang="en-US" altLang="ko-KR" sz="1400" b="1" dirty="0">
              <a:highlight>
                <a:srgbClr val="FFFF00"/>
              </a:highlight>
            </a:endParaRPr>
          </a:p>
          <a:p>
            <a:pPr lvl="2"/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71247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05698-CE86-DBA2-8B7A-E41555E07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D4C295-1C3A-ACA3-3CAA-5FFDFEEDE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NIST Accordion &amp;</a:t>
            </a:r>
            <a:r>
              <a:rPr kumimoji="1"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Wider Variant of AES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4FB3D2-29A8-B0DD-8395-5BE8814394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ko-KR" altLang="en-US" sz="2000" dirty="0"/>
              <a:t>워크숍과 보고서에서 확인된 문제들을 해결하기 위해서 두 개의 방향으로 표준화를 진행</a:t>
            </a:r>
            <a:endParaRPr kumimoji="1" lang="en-US" altLang="ko-KR" sz="2000" dirty="0"/>
          </a:p>
          <a:p>
            <a:pPr lvl="1"/>
            <a:r>
              <a:rPr kumimoji="1" lang="en-US" altLang="ko-KR" sz="1800" dirty="0"/>
              <a:t>Wider Variant of AES – </a:t>
            </a:r>
            <a:r>
              <a:rPr kumimoji="1" lang="ko-KR" altLang="en-US" sz="1800" dirty="0"/>
              <a:t>고정된 </a:t>
            </a:r>
            <a:r>
              <a:rPr kumimoji="1" lang="ko-KR" altLang="en-US" sz="1800" b="1" dirty="0">
                <a:highlight>
                  <a:srgbClr val="FFFF00"/>
                </a:highlight>
              </a:rPr>
              <a:t>큰 블록 크기</a:t>
            </a:r>
            <a:r>
              <a:rPr kumimoji="1" lang="ko-KR" altLang="en-US" sz="1800" dirty="0"/>
              <a:t>로 생일 경계 문제를 해결</a:t>
            </a:r>
            <a:endParaRPr kumimoji="1" lang="en-US" altLang="ko-KR" sz="1800" dirty="0"/>
          </a:p>
          <a:p>
            <a:pPr lvl="1"/>
            <a:r>
              <a:rPr kumimoji="1" lang="en-US" altLang="ko-KR" sz="1800" dirty="0"/>
              <a:t>Accordion mode – </a:t>
            </a:r>
            <a:r>
              <a:rPr kumimoji="1" lang="ko-KR" altLang="en-US" sz="1800" b="1" dirty="0">
                <a:highlight>
                  <a:srgbClr val="FFFF00"/>
                </a:highlight>
              </a:rPr>
              <a:t>가변 길이 입력</a:t>
            </a:r>
            <a:r>
              <a:rPr kumimoji="1" lang="ko-KR" altLang="en-US" sz="1800" dirty="0"/>
              <a:t>으로 유연성을 제공</a:t>
            </a:r>
            <a:r>
              <a:rPr kumimoji="1" lang="en-US" altLang="ko-KR" sz="1800" dirty="0"/>
              <a:t>(</a:t>
            </a:r>
            <a:r>
              <a:rPr kumimoji="1" lang="ko-KR" altLang="en-US" sz="1800" dirty="0"/>
              <a:t>패딩 문제</a:t>
            </a:r>
            <a:r>
              <a:rPr kumimoji="1" lang="en-US" altLang="ko-KR" sz="1800" dirty="0"/>
              <a:t>). </a:t>
            </a:r>
            <a:br>
              <a:rPr kumimoji="1" lang="en-US" altLang="ko-KR" sz="1800" dirty="0"/>
            </a:br>
            <a:r>
              <a:rPr kumimoji="1" lang="en-US" altLang="ko-KR" sz="1800" dirty="0"/>
              <a:t>                                    Tweak</a:t>
            </a:r>
            <a:r>
              <a:rPr kumimoji="1" lang="ko-KR" altLang="en-US" sz="1800" dirty="0"/>
              <a:t> 값을 통한 키 재사용 문제도 해결</a:t>
            </a:r>
            <a:endParaRPr kumimoji="1" lang="en-US" altLang="ko-KR" sz="1800" dirty="0"/>
          </a:p>
          <a:p>
            <a:pPr lvl="3"/>
            <a:endParaRPr kumimoji="1" lang="en-US" altLang="ko-KR" sz="1400" dirty="0"/>
          </a:p>
          <a:p>
            <a:r>
              <a:rPr kumimoji="1" lang="en-US" altLang="ko-KR" sz="2000" dirty="0"/>
              <a:t>Accordion mode</a:t>
            </a:r>
            <a:r>
              <a:rPr kumimoji="1" lang="ko-KR" altLang="en-US" sz="2000" dirty="0"/>
              <a:t>에서 목표로 하는 세 가지 개발 중에서 </a:t>
            </a:r>
            <a:r>
              <a:rPr kumimoji="1" lang="en-US" altLang="ko-KR" sz="2000" b="1" dirty="0">
                <a:solidFill>
                  <a:srgbClr val="0070C0"/>
                </a:solidFill>
              </a:rPr>
              <a:t>Acc256</a:t>
            </a:r>
          </a:p>
          <a:p>
            <a:pPr lvl="1"/>
            <a:r>
              <a:rPr kumimoji="1" lang="en-US" altLang="ko-KR" sz="1800" dirty="0"/>
              <a:t>Acc256</a:t>
            </a:r>
            <a:r>
              <a:rPr kumimoji="1" lang="ko-KR" altLang="en-US" sz="1800" dirty="0"/>
              <a:t>은 </a:t>
            </a:r>
            <a:r>
              <a:rPr kumimoji="1" lang="en-US" altLang="ko-KR" sz="1800" dirty="0"/>
              <a:t>256</a:t>
            </a:r>
            <a:r>
              <a:rPr kumimoji="1" lang="ko-KR" altLang="en-US" sz="1800" dirty="0"/>
              <a:t>비트 블록을 가진 기본 블록 암호를 지원하는데</a:t>
            </a:r>
            <a:r>
              <a:rPr kumimoji="1" lang="en-US" altLang="ko-KR" sz="1800" dirty="0"/>
              <a:t>, </a:t>
            </a:r>
            <a:r>
              <a:rPr kumimoji="1" lang="ko-KR" altLang="en-US" sz="1800" dirty="0"/>
              <a:t>이는 </a:t>
            </a:r>
            <a:r>
              <a:rPr kumimoji="1" lang="en-US" altLang="ko-KR" sz="1800" dirty="0"/>
              <a:t>Wider Variant of AES</a:t>
            </a:r>
            <a:r>
              <a:rPr kumimoji="1" lang="ko-KR" altLang="en-US" sz="1800" dirty="0"/>
              <a:t>와 연관됨</a:t>
            </a:r>
            <a:r>
              <a:rPr kumimoji="1" lang="en-US" altLang="ko-KR" sz="1800" dirty="0"/>
              <a:t>.</a:t>
            </a:r>
          </a:p>
          <a:p>
            <a:pPr lvl="1"/>
            <a:r>
              <a:rPr kumimoji="1" lang="ko-KR" altLang="en-US" sz="1800" dirty="0"/>
              <a:t>따라서</a:t>
            </a:r>
            <a:r>
              <a:rPr kumimoji="1" lang="en-US" altLang="ko-KR" sz="1800" dirty="0"/>
              <a:t>, acc256</a:t>
            </a:r>
            <a:r>
              <a:rPr kumimoji="1" lang="ko-KR" altLang="en-US" sz="1800" dirty="0"/>
              <a:t>은 </a:t>
            </a:r>
            <a:r>
              <a:rPr kumimoji="1" lang="en-US" altLang="ko-KR" sz="1800" dirty="0"/>
              <a:t>Wider Variant of AES</a:t>
            </a:r>
            <a:r>
              <a:rPr kumimoji="1" lang="ko-KR" altLang="en-US" sz="1800" dirty="0"/>
              <a:t>와 </a:t>
            </a:r>
            <a:r>
              <a:rPr kumimoji="1" lang="en-US" altLang="ko-KR" sz="1800" dirty="0"/>
              <a:t>Accordion mode</a:t>
            </a:r>
            <a:r>
              <a:rPr kumimoji="1" lang="ko-KR" altLang="en-US" sz="1800" dirty="0"/>
              <a:t>의 장점을 결합한 하이브리드 접근법으로 </a:t>
            </a:r>
            <a:r>
              <a:rPr kumimoji="1" lang="ko-KR" altLang="en-US" sz="1800" dirty="0" err="1"/>
              <a:t>보여짐</a:t>
            </a:r>
            <a:endParaRPr kumimoji="1" lang="ko-KR" altLang="en-US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17995E-F6C1-1601-96EC-5CECE0375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51" y="4390909"/>
            <a:ext cx="4681194" cy="22593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2C44187-87C6-7C6A-727D-6B7EF0FF8F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5527"/>
          <a:stretch>
            <a:fillRect/>
          </a:stretch>
        </p:blipFill>
        <p:spPr>
          <a:xfrm>
            <a:off x="6026532" y="3997816"/>
            <a:ext cx="5417607" cy="26524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7B380D-F8AF-2812-A886-BB447468229E}"/>
              </a:ext>
            </a:extLst>
          </p:cNvPr>
          <p:cNvSpPr txBox="1"/>
          <p:nvPr/>
        </p:nvSpPr>
        <p:spPr>
          <a:xfrm>
            <a:off x="0" y="6650253"/>
            <a:ext cx="65401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200" dirty="0"/>
              <a:t>https://csrc.nist.gov/events/2024/accordion-cipher-mode-workshop-2024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91914122"/>
      </p:ext>
    </p:extLst>
  </p:cSld>
  <p:clrMapOvr>
    <a:masterClrMapping/>
  </p:clrMapOvr>
</p:sld>
</file>

<file path=ppt/theme/theme1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ryptoCraft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G마켓 산스 TTF Medium"/>
        <a:ea typeface="G마켓 산스 TTF Medium"/>
        <a:cs typeface=""/>
      </a:majorFont>
      <a:minorFont>
        <a:latin typeface="G마켓 산스 TTF Medium"/>
        <a:ea typeface="G마켓 산스 TTF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err="1" smtClean="0">
            <a:latin typeface="G마켓 산스 TTF Light" panose="02000000000000000000" pitchFamily="2" charset="-127"/>
            <a:ea typeface="G마켓 산스 TTF Light" panose="02000000000000000000" pitchFamily="2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944</TotalTime>
  <Words>1371</Words>
  <Application>Microsoft Office PowerPoint</Application>
  <PresentationFormat>와이드스크린</PresentationFormat>
  <Paragraphs>151</Paragraphs>
  <Slides>16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16</vt:i4>
      </vt:variant>
    </vt:vector>
  </HeadingPairs>
  <TitlesOfParts>
    <vt:vector size="27" baseType="lpstr">
      <vt:lpstr>AppleGothic</vt:lpstr>
      <vt:lpstr>Gmarket Sans TTF Medium</vt:lpstr>
      <vt:lpstr>G마켓 산스 TTF Bold</vt:lpstr>
      <vt:lpstr>G마켓 산스 TTF Light</vt:lpstr>
      <vt:lpstr>G마켓 산스 TTF Medium</vt:lpstr>
      <vt:lpstr>맑은 고딕</vt:lpstr>
      <vt:lpstr>Arial</vt:lpstr>
      <vt:lpstr>Cambria Math</vt:lpstr>
      <vt:lpstr>제목 테마</vt:lpstr>
      <vt:lpstr>1_CryptoCraft 테마</vt:lpstr>
      <vt:lpstr>1_제목 테마</vt:lpstr>
      <vt:lpstr>국가망 보안체계(N2SF) 고도화 및 양자내성암호(PQC) 전환에 따른 국가암호 적용 기준 연구</vt:lpstr>
      <vt:lpstr>SP 800-131A</vt:lpstr>
      <vt:lpstr>SP 800-131A</vt:lpstr>
      <vt:lpstr>SP 800-131A</vt:lpstr>
      <vt:lpstr>인증서 유효기간</vt:lpstr>
      <vt:lpstr>인증서 유효기간</vt:lpstr>
      <vt:lpstr>인증서 유효기간</vt:lpstr>
      <vt:lpstr>NIST Accordion &amp; Wider Variant of AES</vt:lpstr>
      <vt:lpstr>NIST Accordion &amp; Wider Variant of AES</vt:lpstr>
      <vt:lpstr>NIST Cryptographic Accordion mode</vt:lpstr>
      <vt:lpstr>NIST Accordion &amp; Wider Variant of AES</vt:lpstr>
      <vt:lpstr>현재 암호 기술의 전환 시기</vt:lpstr>
      <vt:lpstr>양자컴퓨터의 발전과 최적화 기술 연구 </vt:lpstr>
      <vt:lpstr>양자컴퓨터의 발전과 최적화 기술 연구 </vt:lpstr>
      <vt:lpstr>종합적인 보안 강도 및 알고리즘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엄시우</cp:lastModifiedBy>
  <cp:revision>82</cp:revision>
  <dcterms:created xsi:type="dcterms:W3CDTF">2019-03-05T04:29:07Z</dcterms:created>
  <dcterms:modified xsi:type="dcterms:W3CDTF">2025-08-03T12:56:07Z</dcterms:modified>
</cp:coreProperties>
</file>